
<file path=[Content_Types].xml><?xml version="1.0" encoding="utf-8"?>
<Types xmlns="http://schemas.openxmlformats.org/package/2006/content-types">
  <Default Extension="png" ContentType="image/png"/>
  <Default Extension="tiff" ContentType="image/tiff"/>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6"/>
  </p:notesMasterIdLst>
  <p:sldIdLst>
    <p:sldId id="256" r:id="rId3"/>
    <p:sldId id="257" r:id="rId4"/>
    <p:sldId id="258" r:id="rId5"/>
    <p:sldId id="259" r:id="rId6"/>
    <p:sldId id="260" r:id="rId7"/>
    <p:sldId id="261" r:id="rId8"/>
    <p:sldId id="262" r:id="rId9"/>
    <p:sldId id="263" r:id="rId10"/>
    <p:sldId id="264" r:id="rId11"/>
    <p:sldId id="265" r:id="rId12"/>
    <p:sldId id="266" r:id="rId13"/>
    <p:sldId id="321" r:id="rId14"/>
    <p:sldId id="267" r:id="rId15"/>
    <p:sldId id="268" r:id="rId16"/>
    <p:sldId id="269" r:id="rId17"/>
    <p:sldId id="270" r:id="rId18"/>
    <p:sldId id="271" r:id="rId19"/>
    <p:sldId id="272" r:id="rId20"/>
    <p:sldId id="283" r:id="rId21"/>
    <p:sldId id="284" r:id="rId22"/>
    <p:sldId id="285" r:id="rId23"/>
    <p:sldId id="286" r:id="rId24"/>
    <p:sldId id="287" r:id="rId25"/>
    <p:sldId id="288" r:id="rId26"/>
    <p:sldId id="289" r:id="rId27"/>
    <p:sldId id="290" r:id="rId28"/>
    <p:sldId id="307" r:id="rId29"/>
    <p:sldId id="291" r:id="rId30"/>
    <p:sldId id="292" r:id="rId31"/>
    <p:sldId id="293" r:id="rId32"/>
    <p:sldId id="294" r:id="rId33"/>
    <p:sldId id="295" r:id="rId34"/>
    <p:sldId id="296" r:id="rId35"/>
    <p:sldId id="297" r:id="rId36"/>
    <p:sldId id="311" r:id="rId37"/>
    <p:sldId id="312" r:id="rId38"/>
    <p:sldId id="313" r:id="rId39"/>
    <p:sldId id="314" r:id="rId40"/>
    <p:sldId id="315" r:id="rId41"/>
    <p:sldId id="316" r:id="rId42"/>
    <p:sldId id="317" r:id="rId43"/>
    <p:sldId id="318" r:id="rId44"/>
    <p:sldId id="319" r:id="rId45"/>
    <p:sldId id="320" r:id="rId46"/>
    <p:sldId id="298" r:id="rId47"/>
    <p:sldId id="299" r:id="rId48"/>
    <p:sldId id="300" r:id="rId49"/>
    <p:sldId id="301" r:id="rId50"/>
    <p:sldId id="302" r:id="rId51"/>
    <p:sldId id="303" r:id="rId52"/>
    <p:sldId id="304" r:id="rId53"/>
    <p:sldId id="305" r:id="rId54"/>
    <p:sldId id="306" r:id="rId55"/>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j-lt"/>
        <a:ea typeface="+mj-ea"/>
        <a:cs typeface="+mj-cs"/>
        <a:sym typeface="Calibri" panose="020F0502020204030204"/>
      </a:defRPr>
    </a:lvl1pPr>
    <a:lvl2pPr marL="0" marR="0" indent="4572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j-lt"/>
        <a:ea typeface="+mj-ea"/>
        <a:cs typeface="+mj-cs"/>
        <a:sym typeface="Calibri" panose="020F0502020204030204"/>
      </a:defRPr>
    </a:lvl2pPr>
    <a:lvl3pPr marL="0" marR="0" indent="9144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j-lt"/>
        <a:ea typeface="+mj-ea"/>
        <a:cs typeface="+mj-cs"/>
        <a:sym typeface="Calibri" panose="020F0502020204030204"/>
      </a:defRPr>
    </a:lvl3pPr>
    <a:lvl4pPr marL="0" marR="0" indent="13716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j-lt"/>
        <a:ea typeface="+mj-ea"/>
        <a:cs typeface="+mj-cs"/>
        <a:sym typeface="Calibri" panose="020F0502020204030204"/>
      </a:defRPr>
    </a:lvl4pPr>
    <a:lvl5pPr marL="0" marR="0" indent="18288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j-lt"/>
        <a:ea typeface="+mj-ea"/>
        <a:cs typeface="+mj-cs"/>
        <a:sym typeface="Calibri" panose="020F0502020204030204"/>
      </a:defRPr>
    </a:lvl5pPr>
    <a:lvl6pPr marL="0" marR="0" indent="22860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j-lt"/>
        <a:ea typeface="+mj-ea"/>
        <a:cs typeface="+mj-cs"/>
        <a:sym typeface="Calibri" panose="020F0502020204030204"/>
      </a:defRPr>
    </a:lvl6pPr>
    <a:lvl7pPr marL="0" marR="0" indent="27432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j-lt"/>
        <a:ea typeface="+mj-ea"/>
        <a:cs typeface="+mj-cs"/>
        <a:sym typeface="Calibri" panose="020F0502020204030204"/>
      </a:defRPr>
    </a:lvl7pPr>
    <a:lvl8pPr marL="0" marR="0" indent="32004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j-lt"/>
        <a:ea typeface="+mj-ea"/>
        <a:cs typeface="+mj-cs"/>
        <a:sym typeface="Calibri" panose="020F0502020204030204"/>
      </a:defRPr>
    </a:lvl8pPr>
    <a:lvl9pPr marL="0" marR="0" indent="36576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j-lt"/>
        <a:ea typeface="+mj-ea"/>
        <a:cs typeface="+mj-cs"/>
        <a:sym typeface="Calibri" panose="020F0502020204030204"/>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940675A-B579-460E-94D1-54222C63F5DA}">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4C3C2611-4C71-4FC5-86AE-919BDF0F9419}" styleName="">
    <a:wholeTbl>
      <a:tcTxStyle>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0DEEF"/>
          </a:solidFill>
        </a:fill>
      </a:tcStyle>
    </a:wholeTbl>
    <a:band2H>
      <a:tcTxStyle/>
      <a:tcStyle>
        <a:tcBdr/>
        <a:fill>
          <a:solidFill>
            <a:srgbClr val="E9EFF7"/>
          </a:solidFill>
        </a:fill>
      </a:tcStyle>
    </a:band2H>
    <a:firstCol>
      <a:tcTxStyle b="on">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9" Type="http://schemas.openxmlformats.org/officeDocument/2006/relationships/tableStyles" Target="tableStyles.xml"/><Relationship Id="rId58" Type="http://schemas.openxmlformats.org/officeDocument/2006/relationships/viewProps" Target="viewProps.xml"/><Relationship Id="rId57" Type="http://schemas.openxmlformats.org/officeDocument/2006/relationships/presProps" Target="presProps.xml"/><Relationship Id="rId56" Type="http://schemas.openxmlformats.org/officeDocument/2006/relationships/notesMaster" Target="notesMasters/notesMaster1.xml"/><Relationship Id="rId55" Type="http://schemas.openxmlformats.org/officeDocument/2006/relationships/slide" Target="slides/slide53.xml"/><Relationship Id="rId54" Type="http://schemas.openxmlformats.org/officeDocument/2006/relationships/slide" Target="slides/slide52.xml"/><Relationship Id="rId53" Type="http://schemas.openxmlformats.org/officeDocument/2006/relationships/slide" Target="slides/slide51.xml"/><Relationship Id="rId52" Type="http://schemas.openxmlformats.org/officeDocument/2006/relationships/slide" Target="slides/slide50.xml"/><Relationship Id="rId51" Type="http://schemas.openxmlformats.org/officeDocument/2006/relationships/slide" Target="slides/slide49.xml"/><Relationship Id="rId50" Type="http://schemas.openxmlformats.org/officeDocument/2006/relationships/slide" Target="slides/slide48.xml"/><Relationship Id="rId5" Type="http://schemas.openxmlformats.org/officeDocument/2006/relationships/slide" Target="slides/slide3.xml"/><Relationship Id="rId49" Type="http://schemas.openxmlformats.org/officeDocument/2006/relationships/slide" Target="slides/slide47.xml"/><Relationship Id="rId48" Type="http://schemas.openxmlformats.org/officeDocument/2006/relationships/slide" Target="slides/slide46.xml"/><Relationship Id="rId47" Type="http://schemas.openxmlformats.org/officeDocument/2006/relationships/slide" Target="slides/slide45.xml"/><Relationship Id="rId46" Type="http://schemas.openxmlformats.org/officeDocument/2006/relationships/slide" Target="slides/slide44.xml"/><Relationship Id="rId45" Type="http://schemas.openxmlformats.org/officeDocument/2006/relationships/slide" Target="slides/slide43.xml"/><Relationship Id="rId44" Type="http://schemas.openxmlformats.org/officeDocument/2006/relationships/slide" Target="slides/slide42.xml"/><Relationship Id="rId43" Type="http://schemas.openxmlformats.org/officeDocument/2006/relationships/slide" Target="slides/slide41.xml"/><Relationship Id="rId42" Type="http://schemas.openxmlformats.org/officeDocument/2006/relationships/slide" Target="slides/slide40.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8" name="Shape 118"/>
          <p:cNvSpPr/>
          <p:nvPr>
            <p:ph type="sldImg"/>
          </p:nvPr>
        </p:nvSpPr>
        <p:spPr>
          <a:xfrm>
            <a:off x="1143000" y="685800"/>
            <a:ext cx="4572000" cy="3429000"/>
          </a:xfrm>
          <a:prstGeom prst="rect">
            <a:avLst/>
          </a:prstGeom>
        </p:spPr>
        <p:txBody>
          <a:bodyPr/>
          <a:lstStyle/>
          <a:p/>
        </p:txBody>
      </p:sp>
      <p:sp>
        <p:nvSpPr>
          <p:cNvPr id="119" name="Shape 119"/>
          <p:cNvSpPr/>
          <p:nvPr>
            <p:ph type="body" sz="quarter" idx="1"/>
          </p:nvPr>
        </p:nvSpPr>
        <p:spPr>
          <a:xfrm>
            <a:off x="914400" y="4343400"/>
            <a:ext cx="5029200" cy="4114800"/>
          </a:xfrm>
          <a:prstGeom prst="rect">
            <a:avLst/>
          </a:prstGeom>
        </p:spPr>
        <p:txBody>
          <a:bodyPr/>
          <a:lstStyle/>
          <a:p/>
        </p:txBody>
      </p:sp>
    </p:spTree>
  </p:cSld>
  <p:clrMap bg1="lt1" tx1="dk1" bg2="lt2" tx2="dk2" accent1="accent1" accent2="accent2" accent3="accent3" accent4="accent4" accent5="accent5" accent6="accent6" hlink="hlink" folHlink="folHlink"/>
  <p:notesStyle>
    <a:lvl1pPr latinLnBrk="0">
      <a:defRPr sz="1200">
        <a:latin typeface="+mj-lt"/>
        <a:ea typeface="+mj-ea"/>
        <a:cs typeface="+mj-cs"/>
        <a:sym typeface="Calibri" panose="020F0502020204030204"/>
      </a:defRPr>
    </a:lvl1pPr>
    <a:lvl2pPr indent="228600" latinLnBrk="0">
      <a:defRPr sz="1200">
        <a:latin typeface="+mj-lt"/>
        <a:ea typeface="+mj-ea"/>
        <a:cs typeface="+mj-cs"/>
        <a:sym typeface="Calibri" panose="020F0502020204030204"/>
      </a:defRPr>
    </a:lvl2pPr>
    <a:lvl3pPr indent="457200" latinLnBrk="0">
      <a:defRPr sz="1200">
        <a:latin typeface="+mj-lt"/>
        <a:ea typeface="+mj-ea"/>
        <a:cs typeface="+mj-cs"/>
        <a:sym typeface="Calibri" panose="020F0502020204030204"/>
      </a:defRPr>
    </a:lvl3pPr>
    <a:lvl4pPr indent="685800" latinLnBrk="0">
      <a:defRPr sz="1200">
        <a:latin typeface="+mj-lt"/>
        <a:ea typeface="+mj-ea"/>
        <a:cs typeface="+mj-cs"/>
        <a:sym typeface="Calibri" panose="020F0502020204030204"/>
      </a:defRPr>
    </a:lvl4pPr>
    <a:lvl5pPr indent="914400" latinLnBrk="0">
      <a:defRPr sz="1200">
        <a:latin typeface="+mj-lt"/>
        <a:ea typeface="+mj-ea"/>
        <a:cs typeface="+mj-cs"/>
        <a:sym typeface="Calibri" panose="020F0502020204030204"/>
      </a:defRPr>
    </a:lvl5pPr>
    <a:lvl6pPr indent="1143000" latinLnBrk="0">
      <a:defRPr sz="1200">
        <a:latin typeface="+mj-lt"/>
        <a:ea typeface="+mj-ea"/>
        <a:cs typeface="+mj-cs"/>
        <a:sym typeface="Calibri" panose="020F0502020204030204"/>
      </a:defRPr>
    </a:lvl6pPr>
    <a:lvl7pPr indent="1371600" latinLnBrk="0">
      <a:defRPr sz="1200">
        <a:latin typeface="+mj-lt"/>
        <a:ea typeface="+mj-ea"/>
        <a:cs typeface="+mj-cs"/>
        <a:sym typeface="Calibri" panose="020F0502020204030204"/>
      </a:defRPr>
    </a:lvl7pPr>
    <a:lvl8pPr indent="1600200" latinLnBrk="0">
      <a:defRPr sz="1200">
        <a:latin typeface="+mj-lt"/>
        <a:ea typeface="+mj-ea"/>
        <a:cs typeface="+mj-cs"/>
        <a:sym typeface="Calibri" panose="020F0502020204030204"/>
      </a:defRPr>
    </a:lvl8pPr>
    <a:lvl9pPr indent="1828800" latinLnBrk="0">
      <a:defRPr sz="1200">
        <a:latin typeface="+mj-lt"/>
        <a:ea typeface="+mj-ea"/>
        <a:cs typeface="+mj-cs"/>
        <a:sym typeface="Calibri" panose="020F0502020204030204"/>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11" name="Title Text"/>
          <p:cNvSpPr txBox="1"/>
          <p:nvPr>
            <p:ph type="title" hasCustomPrompt="1"/>
          </p:nvPr>
        </p:nvSpPr>
        <p:spPr>
          <a:xfrm>
            <a:off x="1524000" y="1122362"/>
            <a:ext cx="9144000" cy="2387601"/>
          </a:xfrm>
          <a:prstGeom prst="rect">
            <a:avLst/>
          </a:prstGeom>
        </p:spPr>
        <p:txBody>
          <a:bodyPr anchor="b"/>
          <a:lstStyle>
            <a:lvl1pPr algn="ctr">
              <a:defRPr sz="6000"/>
            </a:lvl1pPr>
          </a:lstStyle>
          <a:p>
            <a:r>
              <a:t>Title Text</a:t>
            </a:r>
          </a:p>
        </p:txBody>
      </p:sp>
      <p:sp>
        <p:nvSpPr>
          <p:cNvPr id="12" name="Body Level One…"/>
          <p:cNvSpPr txBox="1"/>
          <p:nvPr>
            <p:ph type="body" sz="quarter" idx="1" hasCustomPrompt="1"/>
          </p:nvPr>
        </p:nvSpPr>
        <p:spPr>
          <a:xfrm>
            <a:off x="1524000" y="3602037"/>
            <a:ext cx="9144000" cy="1655763"/>
          </a:xfrm>
          <a:prstGeom prst="rect">
            <a:avLst/>
          </a:prstGeom>
        </p:spPr>
        <p:txBody>
          <a:bodyPr/>
          <a:lstStyle>
            <a:lvl1pPr marL="0" indent="0" algn="ctr">
              <a:buSzTx/>
              <a:buFontTx/>
              <a:buNone/>
              <a:defRPr sz="2400"/>
            </a:lvl1pPr>
            <a:lvl2pPr marL="0" indent="457200" algn="ctr">
              <a:buSzTx/>
              <a:buFontTx/>
              <a:buNone/>
              <a:defRPr sz="2400"/>
            </a:lvl2pPr>
            <a:lvl3pPr marL="0" indent="914400" algn="ctr">
              <a:buSzTx/>
              <a:buFontTx/>
              <a:buNone/>
              <a:defRPr sz="2400"/>
            </a:lvl3pPr>
            <a:lvl4pPr marL="0" indent="1371600" algn="ctr">
              <a:buSzTx/>
              <a:buFontTx/>
              <a:buNone/>
              <a:defRPr sz="2400"/>
            </a:lvl4pPr>
            <a:lvl5pPr marL="0" indent="1828800" algn="ctr">
              <a:buSzTx/>
              <a:buFontTx/>
              <a:buNone/>
              <a:defRPr sz="2400"/>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txBox="1"/>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pic>
        <p:nvPicPr>
          <p:cNvPr id="92" name="Google Shape;101;p26" descr="Google Shape;101;p26"/>
          <p:cNvPicPr>
            <a:picLocks noChangeAspect="1"/>
          </p:cNvPicPr>
          <p:nvPr/>
        </p:nvPicPr>
        <p:blipFill>
          <a:blip r:embed="rId2"/>
          <a:stretch>
            <a:fillRect/>
          </a:stretch>
        </p:blipFill>
        <p:spPr>
          <a:xfrm>
            <a:off x="168839" y="89999"/>
            <a:ext cx="1135801" cy="1074601"/>
          </a:xfrm>
          <a:prstGeom prst="rect">
            <a:avLst/>
          </a:prstGeom>
          <a:ln w="12700">
            <a:miter lim="400000"/>
            <a:headEnd/>
            <a:tailEnd/>
          </a:ln>
        </p:spPr>
      </p:pic>
      <p:sp>
        <p:nvSpPr>
          <p:cNvPr id="93" name="Slide Number"/>
          <p:cNvSpPr txBox="1"/>
          <p:nvPr>
            <p:ph type="sldNum" sz="quarter" idx="2"/>
          </p:nvPr>
        </p:nvSpPr>
        <p:spPr>
          <a:xfrm>
            <a:off x="5892799" y="6172199"/>
            <a:ext cx="2844801" cy="368301"/>
          </a:xfrm>
          <a:prstGeom prst="rect">
            <a:avLst/>
          </a:prstGeom>
        </p:spPr>
        <p:txBody>
          <a:bodyPr lIns="60959" tIns="60959" rIns="60959" bIns="60959"/>
          <a:lstStyle>
            <a:lvl1pPr defTabSz="1219200">
              <a:defRPr sz="1600">
                <a:solidFill>
                  <a:srgbClr val="000000"/>
                </a:solidFill>
                <a:latin typeface="Arial" panose="020B0604020202020204"/>
                <a:ea typeface="Arial" panose="020B0604020202020204"/>
                <a:cs typeface="Arial" panose="020B0604020202020204"/>
                <a:sym typeface="Arial" panose="020B0604020202020204"/>
              </a:defRPr>
            </a:lvl1pPr>
          </a:lstStyle>
          <a:p>
            <a:fld id="{86CB4B4D-7CA3-9044-876B-883B54F8677D}" type="slidenum">
              <a:rPr/>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OBJECT">
    <p:spTree>
      <p:nvGrpSpPr>
        <p:cNvPr id="1" name=""/>
        <p:cNvGrpSpPr/>
        <p:nvPr/>
      </p:nvGrpSpPr>
      <p:grpSpPr>
        <a:xfrm>
          <a:off x="0" y="0"/>
          <a:ext cx="0" cy="0"/>
          <a:chOff x="0" y="0"/>
          <a:chExt cx="0" cy="0"/>
        </a:xfrm>
      </p:grpSpPr>
      <p:pic>
        <p:nvPicPr>
          <p:cNvPr id="100" name="Google Shape;101;p26" descr="Google Shape;101;p26"/>
          <p:cNvPicPr>
            <a:picLocks noChangeAspect="1"/>
          </p:cNvPicPr>
          <p:nvPr/>
        </p:nvPicPr>
        <p:blipFill>
          <a:blip r:embed="rId2"/>
          <a:stretch>
            <a:fillRect/>
          </a:stretch>
        </p:blipFill>
        <p:spPr>
          <a:xfrm>
            <a:off x="168839" y="89999"/>
            <a:ext cx="1135801" cy="1074601"/>
          </a:xfrm>
          <a:prstGeom prst="rect">
            <a:avLst/>
          </a:prstGeom>
          <a:ln w="12700">
            <a:miter lim="400000"/>
            <a:headEnd/>
            <a:tailEnd/>
          </a:ln>
        </p:spPr>
      </p:pic>
      <p:sp>
        <p:nvSpPr>
          <p:cNvPr id="101" name="Title Text"/>
          <p:cNvSpPr txBox="1"/>
          <p:nvPr>
            <p:ph type="title" hasCustomPrompt="1"/>
          </p:nvPr>
        </p:nvSpPr>
        <p:spPr>
          <a:xfrm>
            <a:off x="609479" y="273599"/>
            <a:ext cx="10972442" cy="1144801"/>
          </a:xfrm>
          <a:prstGeom prst="rect">
            <a:avLst/>
          </a:prstGeom>
        </p:spPr>
        <p:txBody>
          <a:bodyPr lIns="0" tIns="0" rIns="0" bIns="0"/>
          <a:lstStyle>
            <a:lvl1pPr defTabSz="1219200">
              <a:lnSpc>
                <a:spcPct val="100000"/>
              </a:lnSpc>
              <a:defRPr sz="1800">
                <a:latin typeface="Arial" panose="020B0604020202020204"/>
                <a:ea typeface="Arial" panose="020B0604020202020204"/>
                <a:cs typeface="Arial" panose="020B0604020202020204"/>
                <a:sym typeface="Arial" panose="020B0604020202020204"/>
              </a:defRPr>
            </a:lvl1pPr>
          </a:lstStyle>
          <a:p>
            <a:r>
              <a:t>Title Text</a:t>
            </a:r>
          </a:p>
        </p:txBody>
      </p:sp>
      <p:sp>
        <p:nvSpPr>
          <p:cNvPr id="102" name="Body Level One…"/>
          <p:cNvSpPr txBox="1"/>
          <p:nvPr>
            <p:ph type="body" idx="1" hasCustomPrompt="1"/>
          </p:nvPr>
        </p:nvSpPr>
        <p:spPr>
          <a:xfrm>
            <a:off x="609479" y="1604519"/>
            <a:ext cx="10972442" cy="3977282"/>
          </a:xfrm>
          <a:prstGeom prst="rect">
            <a:avLst/>
          </a:prstGeom>
        </p:spPr>
        <p:txBody>
          <a:bodyPr lIns="0" tIns="0" rIns="0" bIns="0"/>
          <a:lstStyle>
            <a:lvl1pPr marL="304800" indent="-76200" defTabSz="1219200">
              <a:lnSpc>
                <a:spcPct val="100000"/>
              </a:lnSpc>
              <a:spcBef>
                <a:spcPts val="0"/>
              </a:spcBef>
              <a:buSzTx/>
              <a:buFontTx/>
              <a:buNone/>
              <a:defRPr sz="1800">
                <a:latin typeface="Arial" panose="020B0604020202020204"/>
                <a:ea typeface="Arial" panose="020B0604020202020204"/>
                <a:cs typeface="Arial" panose="020B0604020202020204"/>
                <a:sym typeface="Arial" panose="020B0604020202020204"/>
              </a:defRPr>
            </a:lvl1pPr>
            <a:lvl2pPr marL="304800" indent="381000" defTabSz="1219200">
              <a:lnSpc>
                <a:spcPct val="100000"/>
              </a:lnSpc>
              <a:spcBef>
                <a:spcPts val="0"/>
              </a:spcBef>
              <a:buSzTx/>
              <a:buFontTx/>
              <a:buNone/>
              <a:defRPr sz="1800">
                <a:latin typeface="Arial" panose="020B0604020202020204"/>
                <a:ea typeface="Arial" panose="020B0604020202020204"/>
                <a:cs typeface="Arial" panose="020B0604020202020204"/>
                <a:sym typeface="Arial" panose="020B0604020202020204"/>
              </a:defRPr>
            </a:lvl2pPr>
            <a:lvl3pPr marL="304800" indent="838200" defTabSz="1219200">
              <a:lnSpc>
                <a:spcPct val="100000"/>
              </a:lnSpc>
              <a:spcBef>
                <a:spcPts val="0"/>
              </a:spcBef>
              <a:buSzTx/>
              <a:buFontTx/>
              <a:buNone/>
              <a:defRPr sz="1800">
                <a:latin typeface="Arial" panose="020B0604020202020204"/>
                <a:ea typeface="Arial" panose="020B0604020202020204"/>
                <a:cs typeface="Arial" panose="020B0604020202020204"/>
                <a:sym typeface="Arial" panose="020B0604020202020204"/>
              </a:defRPr>
            </a:lvl3pPr>
            <a:lvl4pPr marL="304800" indent="1295400" defTabSz="1219200">
              <a:lnSpc>
                <a:spcPct val="100000"/>
              </a:lnSpc>
              <a:spcBef>
                <a:spcPts val="0"/>
              </a:spcBef>
              <a:buSzTx/>
              <a:buFontTx/>
              <a:buNone/>
              <a:defRPr sz="1800">
                <a:latin typeface="Arial" panose="020B0604020202020204"/>
                <a:ea typeface="Arial" panose="020B0604020202020204"/>
                <a:cs typeface="Arial" panose="020B0604020202020204"/>
                <a:sym typeface="Arial" panose="020B0604020202020204"/>
              </a:defRPr>
            </a:lvl4pPr>
            <a:lvl5pPr marL="304800" indent="1752600" defTabSz="1219200">
              <a:lnSpc>
                <a:spcPct val="100000"/>
              </a:lnSpc>
              <a:spcBef>
                <a:spcPts val="0"/>
              </a:spcBef>
              <a:buSzTx/>
              <a:buFontTx/>
              <a:buNone/>
              <a:defRPr sz="1800">
                <a:latin typeface="Arial" panose="020B0604020202020204"/>
                <a:ea typeface="Arial" panose="020B0604020202020204"/>
                <a:cs typeface="Arial" panose="020B0604020202020204"/>
                <a:sym typeface="Arial" panose="020B0604020202020204"/>
              </a:defRPr>
            </a:lvl5pPr>
          </a:lstStyle>
          <a:p>
            <a:r>
              <a:t>Body Level One</a:t>
            </a:r>
          </a:p>
          <a:p>
            <a:pPr lvl="1"/>
            <a:r>
              <a:t>Body Level Two</a:t>
            </a:r>
          </a:p>
          <a:p>
            <a:pPr lvl="2"/>
            <a:r>
              <a:t>Body Level Three</a:t>
            </a:r>
          </a:p>
          <a:p>
            <a:pPr lvl="3"/>
            <a:r>
              <a:t>Body Level Four</a:t>
            </a:r>
          </a:p>
          <a:p>
            <a:pPr lvl="4"/>
            <a:r>
              <a:t>Body Level Five</a:t>
            </a:r>
          </a:p>
        </p:txBody>
      </p:sp>
      <p:sp>
        <p:nvSpPr>
          <p:cNvPr id="103" name="Slide Number"/>
          <p:cNvSpPr txBox="1"/>
          <p:nvPr>
            <p:ph type="sldNum" sz="quarter" idx="2"/>
          </p:nvPr>
        </p:nvSpPr>
        <p:spPr>
          <a:xfrm>
            <a:off x="5892799" y="6172199"/>
            <a:ext cx="2844801" cy="368301"/>
          </a:xfrm>
          <a:prstGeom prst="rect">
            <a:avLst/>
          </a:prstGeom>
        </p:spPr>
        <p:txBody>
          <a:bodyPr lIns="60959" tIns="60959" rIns="60959" bIns="60959"/>
          <a:lstStyle>
            <a:lvl1pPr defTabSz="1219200">
              <a:defRPr sz="1600">
                <a:solidFill>
                  <a:srgbClr val="000000"/>
                </a:solidFill>
                <a:latin typeface="Arial" panose="020B0604020202020204"/>
                <a:ea typeface="Arial" panose="020B0604020202020204"/>
                <a:cs typeface="Arial" panose="020B0604020202020204"/>
                <a:sym typeface="Arial" panose="020B0604020202020204"/>
              </a:defRPr>
            </a:lvl1pPr>
          </a:lstStyle>
          <a:p>
            <a:fld id="{86CB4B4D-7CA3-9044-876B-883B54F8677D}" type="slidenum">
              <a:rPr/>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_ONLY">
    <p:spTree>
      <p:nvGrpSpPr>
        <p:cNvPr id="1" name=""/>
        <p:cNvGrpSpPr/>
        <p:nvPr/>
      </p:nvGrpSpPr>
      <p:grpSpPr>
        <a:xfrm>
          <a:off x="0" y="0"/>
          <a:ext cx="0" cy="0"/>
          <a:chOff x="0" y="0"/>
          <a:chExt cx="0" cy="0"/>
        </a:xfrm>
      </p:grpSpPr>
      <p:pic>
        <p:nvPicPr>
          <p:cNvPr id="110" name="Google Shape;101;p26" descr="Google Shape;101;p26"/>
          <p:cNvPicPr>
            <a:picLocks noChangeAspect="1"/>
          </p:cNvPicPr>
          <p:nvPr/>
        </p:nvPicPr>
        <p:blipFill>
          <a:blip r:embed="rId2"/>
          <a:stretch>
            <a:fillRect/>
          </a:stretch>
        </p:blipFill>
        <p:spPr>
          <a:xfrm>
            <a:off x="168839" y="89999"/>
            <a:ext cx="1135801" cy="1074601"/>
          </a:xfrm>
          <a:prstGeom prst="rect">
            <a:avLst/>
          </a:prstGeom>
          <a:ln w="12700">
            <a:miter lim="400000"/>
            <a:headEnd/>
            <a:tailEnd/>
          </a:ln>
        </p:spPr>
      </p:pic>
      <p:sp>
        <p:nvSpPr>
          <p:cNvPr id="111" name="Title Text"/>
          <p:cNvSpPr txBox="1"/>
          <p:nvPr>
            <p:ph type="title" hasCustomPrompt="1"/>
          </p:nvPr>
        </p:nvSpPr>
        <p:spPr>
          <a:xfrm>
            <a:off x="609479" y="273599"/>
            <a:ext cx="10972442" cy="1144801"/>
          </a:xfrm>
          <a:prstGeom prst="rect">
            <a:avLst/>
          </a:prstGeom>
        </p:spPr>
        <p:txBody>
          <a:bodyPr lIns="0" tIns="0" rIns="0" bIns="0"/>
          <a:lstStyle>
            <a:lvl1pPr defTabSz="1219200">
              <a:lnSpc>
                <a:spcPct val="100000"/>
              </a:lnSpc>
              <a:defRPr sz="1800">
                <a:latin typeface="Arial" panose="020B0604020202020204"/>
                <a:ea typeface="Arial" panose="020B0604020202020204"/>
                <a:cs typeface="Arial" panose="020B0604020202020204"/>
                <a:sym typeface="Arial" panose="020B0604020202020204"/>
              </a:defRPr>
            </a:lvl1pPr>
          </a:lstStyle>
          <a:p>
            <a:r>
              <a:t>Title Text</a:t>
            </a:r>
          </a:p>
        </p:txBody>
      </p:sp>
      <p:sp>
        <p:nvSpPr>
          <p:cNvPr id="112" name="Slide Number"/>
          <p:cNvSpPr txBox="1"/>
          <p:nvPr>
            <p:ph type="sldNum" sz="quarter" idx="2"/>
          </p:nvPr>
        </p:nvSpPr>
        <p:spPr>
          <a:xfrm>
            <a:off x="5892799" y="6172199"/>
            <a:ext cx="2844801" cy="368301"/>
          </a:xfrm>
          <a:prstGeom prst="rect">
            <a:avLst/>
          </a:prstGeom>
        </p:spPr>
        <p:txBody>
          <a:bodyPr lIns="60959" tIns="60959" rIns="60959" bIns="60959"/>
          <a:lstStyle>
            <a:lvl1pPr defTabSz="1219200">
              <a:defRPr sz="1600">
                <a:solidFill>
                  <a:srgbClr val="000000"/>
                </a:solidFill>
                <a:latin typeface="Arial" panose="020B0604020202020204"/>
                <a:ea typeface="Arial" panose="020B0604020202020204"/>
                <a:cs typeface="Arial" panose="020B0604020202020204"/>
                <a:sym typeface="Arial" panose="020B0604020202020204"/>
              </a:defRPr>
            </a:lvl1pPr>
          </a:lstStyle>
          <a:p>
            <a:fld id="{86CB4B4D-7CA3-9044-876B-883B54F8677D}" type="slidenum">
              <a:rPr/>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20" name="Title Text"/>
          <p:cNvSpPr txBox="1"/>
          <p:nvPr>
            <p:ph type="title" hasCustomPrompt="1"/>
          </p:nvPr>
        </p:nvSpPr>
        <p:spPr>
          <a:prstGeom prst="rect">
            <a:avLst/>
          </a:prstGeom>
        </p:spPr>
        <p:txBody>
          <a:bodyPr/>
          <a:lstStyle/>
          <a:p>
            <a:r>
              <a:t>Title Text</a:t>
            </a:r>
          </a:p>
        </p:txBody>
      </p:sp>
      <p:sp>
        <p:nvSpPr>
          <p:cNvPr id="21" name="Body Level One…"/>
          <p:cNvSpPr txBox="1"/>
          <p:nvPr>
            <p:ph type="body" idx="1" hasCustomPrompt="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2" name="Slide Number"/>
          <p:cNvSpPr txBox="1"/>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Section Header">
    <p:spTree>
      <p:nvGrpSpPr>
        <p:cNvPr id="1" name=""/>
        <p:cNvGrpSpPr/>
        <p:nvPr/>
      </p:nvGrpSpPr>
      <p:grpSpPr>
        <a:xfrm>
          <a:off x="0" y="0"/>
          <a:ext cx="0" cy="0"/>
          <a:chOff x="0" y="0"/>
          <a:chExt cx="0" cy="0"/>
        </a:xfrm>
      </p:grpSpPr>
      <p:sp>
        <p:nvSpPr>
          <p:cNvPr id="29" name="Title Text"/>
          <p:cNvSpPr txBox="1"/>
          <p:nvPr>
            <p:ph type="title" hasCustomPrompt="1"/>
          </p:nvPr>
        </p:nvSpPr>
        <p:spPr>
          <a:xfrm>
            <a:off x="831850" y="1709738"/>
            <a:ext cx="10515600" cy="2852737"/>
          </a:xfrm>
          <a:prstGeom prst="rect">
            <a:avLst/>
          </a:prstGeom>
        </p:spPr>
        <p:txBody>
          <a:bodyPr anchor="b"/>
          <a:lstStyle>
            <a:lvl1pPr>
              <a:defRPr sz="6000"/>
            </a:lvl1pPr>
          </a:lstStyle>
          <a:p>
            <a:r>
              <a:t>Title Text</a:t>
            </a:r>
          </a:p>
        </p:txBody>
      </p:sp>
      <p:sp>
        <p:nvSpPr>
          <p:cNvPr id="30" name="Body Level One…"/>
          <p:cNvSpPr txBox="1"/>
          <p:nvPr>
            <p:ph type="body" sz="quarter" idx="1" hasCustomPrompt="1"/>
          </p:nvPr>
        </p:nvSpPr>
        <p:spPr>
          <a:xfrm>
            <a:off x="831850" y="4589462"/>
            <a:ext cx="10515600" cy="1500188"/>
          </a:xfrm>
          <a:prstGeom prst="rect">
            <a:avLst/>
          </a:prstGeom>
        </p:spPr>
        <p:txBody>
          <a:bodyPr/>
          <a:lstStyle>
            <a:lvl1pPr marL="0" indent="0">
              <a:buSzTx/>
              <a:buFontTx/>
              <a:buNone/>
              <a:defRPr sz="2400">
                <a:solidFill>
                  <a:srgbClr val="888888"/>
                </a:solidFill>
              </a:defRPr>
            </a:lvl1pPr>
            <a:lvl2pPr marL="0" indent="457200">
              <a:buSzTx/>
              <a:buFontTx/>
              <a:buNone/>
              <a:defRPr sz="2400">
                <a:solidFill>
                  <a:srgbClr val="888888"/>
                </a:solidFill>
              </a:defRPr>
            </a:lvl2pPr>
            <a:lvl3pPr marL="0" indent="914400">
              <a:buSzTx/>
              <a:buFontTx/>
              <a:buNone/>
              <a:defRPr sz="2400">
                <a:solidFill>
                  <a:srgbClr val="888888"/>
                </a:solidFill>
              </a:defRPr>
            </a:lvl3pPr>
            <a:lvl4pPr marL="0" indent="1371600">
              <a:buSzTx/>
              <a:buFontTx/>
              <a:buNone/>
              <a:defRPr sz="2400">
                <a:solidFill>
                  <a:srgbClr val="888888"/>
                </a:solidFill>
              </a:defRPr>
            </a:lvl4pPr>
            <a:lvl5pPr marL="0" indent="1828800">
              <a:buSzTx/>
              <a:buFontTx/>
              <a:buNone/>
              <a:defRPr sz="2400">
                <a:solidFill>
                  <a:srgbClr val="888888"/>
                </a:solidFill>
              </a:defRPr>
            </a:lvl5pPr>
          </a:lstStyle>
          <a:p>
            <a:r>
              <a:t>Body Level One</a:t>
            </a:r>
          </a:p>
          <a:p>
            <a:pPr lvl="1"/>
            <a:r>
              <a:t>Body Level Two</a:t>
            </a:r>
          </a:p>
          <a:p>
            <a:pPr lvl="2"/>
            <a:r>
              <a:t>Body Level Three</a:t>
            </a:r>
          </a:p>
          <a:p>
            <a:pPr lvl="3"/>
            <a:r>
              <a:t>Body Level Four</a:t>
            </a:r>
          </a:p>
          <a:p>
            <a:pPr lvl="4"/>
            <a:r>
              <a:t>Body Level Five</a:t>
            </a:r>
          </a:p>
        </p:txBody>
      </p:sp>
      <p:sp>
        <p:nvSpPr>
          <p:cNvPr id="31" name="Slide Number"/>
          <p:cNvSpPr txBox="1"/>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wo Content">
    <p:spTree>
      <p:nvGrpSpPr>
        <p:cNvPr id="1" name=""/>
        <p:cNvGrpSpPr/>
        <p:nvPr/>
      </p:nvGrpSpPr>
      <p:grpSpPr>
        <a:xfrm>
          <a:off x="0" y="0"/>
          <a:ext cx="0" cy="0"/>
          <a:chOff x="0" y="0"/>
          <a:chExt cx="0" cy="0"/>
        </a:xfrm>
      </p:grpSpPr>
      <p:sp>
        <p:nvSpPr>
          <p:cNvPr id="38" name="Title Text"/>
          <p:cNvSpPr txBox="1"/>
          <p:nvPr>
            <p:ph type="title" hasCustomPrompt="1"/>
          </p:nvPr>
        </p:nvSpPr>
        <p:spPr>
          <a:prstGeom prst="rect">
            <a:avLst/>
          </a:prstGeom>
        </p:spPr>
        <p:txBody>
          <a:bodyPr/>
          <a:lstStyle/>
          <a:p>
            <a:r>
              <a:t>Title Text</a:t>
            </a:r>
          </a:p>
        </p:txBody>
      </p:sp>
      <p:sp>
        <p:nvSpPr>
          <p:cNvPr id="39" name="Body Level One…"/>
          <p:cNvSpPr txBox="1"/>
          <p:nvPr>
            <p:ph type="body" sz="half" idx="1" hasCustomPrompt="1"/>
          </p:nvPr>
        </p:nvSpPr>
        <p:spPr>
          <a:xfrm>
            <a:off x="838200" y="1825625"/>
            <a:ext cx="5181600" cy="4351338"/>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40" name="Slide Number"/>
          <p:cNvSpPr txBox="1"/>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Comparison">
    <p:spTree>
      <p:nvGrpSpPr>
        <p:cNvPr id="1" name=""/>
        <p:cNvGrpSpPr/>
        <p:nvPr/>
      </p:nvGrpSpPr>
      <p:grpSpPr>
        <a:xfrm>
          <a:off x="0" y="0"/>
          <a:ext cx="0" cy="0"/>
          <a:chOff x="0" y="0"/>
          <a:chExt cx="0" cy="0"/>
        </a:xfrm>
      </p:grpSpPr>
      <p:sp>
        <p:nvSpPr>
          <p:cNvPr id="47" name="Title Text"/>
          <p:cNvSpPr txBox="1"/>
          <p:nvPr>
            <p:ph type="title" hasCustomPrompt="1"/>
          </p:nvPr>
        </p:nvSpPr>
        <p:spPr>
          <a:xfrm>
            <a:off x="839787" y="365125"/>
            <a:ext cx="10515601" cy="1325563"/>
          </a:xfrm>
          <a:prstGeom prst="rect">
            <a:avLst/>
          </a:prstGeom>
        </p:spPr>
        <p:txBody>
          <a:bodyPr/>
          <a:lstStyle/>
          <a:p>
            <a:r>
              <a:t>Title Text</a:t>
            </a:r>
          </a:p>
        </p:txBody>
      </p:sp>
      <p:sp>
        <p:nvSpPr>
          <p:cNvPr id="48" name="Body Level One…"/>
          <p:cNvSpPr txBox="1"/>
          <p:nvPr>
            <p:ph type="body" sz="quarter" idx="1" hasCustomPrompt="1"/>
          </p:nvPr>
        </p:nvSpPr>
        <p:spPr>
          <a:xfrm>
            <a:off x="839787" y="1681163"/>
            <a:ext cx="5157789" cy="823913"/>
          </a:xfrm>
          <a:prstGeom prst="rect">
            <a:avLst/>
          </a:prstGeom>
        </p:spPr>
        <p:txBody>
          <a:bodyPr anchor="b"/>
          <a:lstStyle>
            <a:lvl1pPr marL="0" indent="0">
              <a:buSzTx/>
              <a:buFontTx/>
              <a:buNone/>
              <a:defRPr sz="2400" b="1"/>
            </a:lvl1pPr>
            <a:lvl2pPr marL="0" indent="457200">
              <a:buSzTx/>
              <a:buFontTx/>
              <a:buNone/>
              <a:defRPr sz="2400" b="1"/>
            </a:lvl2pPr>
            <a:lvl3pPr marL="0" indent="914400">
              <a:buSzTx/>
              <a:buFontTx/>
              <a:buNone/>
              <a:defRPr sz="2400" b="1"/>
            </a:lvl3pPr>
            <a:lvl4pPr marL="0" indent="1371600">
              <a:buSzTx/>
              <a:buFontTx/>
              <a:buNone/>
              <a:defRPr sz="2400" b="1"/>
            </a:lvl4pPr>
            <a:lvl5pPr marL="0" indent="1828800">
              <a:buSzTx/>
              <a:buFontTx/>
              <a:buNone/>
              <a:defRPr sz="2400" b="1"/>
            </a:lvl5pPr>
          </a:lstStyle>
          <a:p>
            <a:r>
              <a:t>Body Level One</a:t>
            </a:r>
          </a:p>
          <a:p>
            <a:pPr lvl="1"/>
            <a:r>
              <a:t>Body Level Two</a:t>
            </a:r>
          </a:p>
          <a:p>
            <a:pPr lvl="2"/>
            <a:r>
              <a:t>Body Level Three</a:t>
            </a:r>
          </a:p>
          <a:p>
            <a:pPr lvl="3"/>
            <a:r>
              <a:t>Body Level Four</a:t>
            </a:r>
          </a:p>
          <a:p>
            <a:pPr lvl="4"/>
            <a:r>
              <a:t>Body Level Five</a:t>
            </a:r>
          </a:p>
        </p:txBody>
      </p:sp>
      <p:sp>
        <p:nvSpPr>
          <p:cNvPr id="49" name="Text Placeholder 4"/>
          <p:cNvSpPr/>
          <p:nvPr>
            <p:ph type="body" sz="quarter" idx="21"/>
          </p:nvPr>
        </p:nvSpPr>
        <p:spPr>
          <a:xfrm>
            <a:off x="6172200" y="1681163"/>
            <a:ext cx="5183188" cy="823913"/>
          </a:xfrm>
          <a:prstGeom prst="rect">
            <a:avLst/>
          </a:prstGeom>
        </p:spPr>
        <p:txBody>
          <a:bodyPr anchor="b"/>
          <a:lstStyle/>
          <a:p>
            <a:pPr marL="0" indent="0">
              <a:buSzTx/>
              <a:buFontTx/>
              <a:buNone/>
              <a:defRPr sz="2400" b="1"/>
            </a:pPr>
          </a:p>
        </p:txBody>
      </p:sp>
      <p:sp>
        <p:nvSpPr>
          <p:cNvPr id="50" name="Slide Number"/>
          <p:cNvSpPr txBox="1"/>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57" name="Title Text"/>
          <p:cNvSpPr txBox="1"/>
          <p:nvPr>
            <p:ph type="title" hasCustomPrompt="1"/>
          </p:nvPr>
        </p:nvSpPr>
        <p:spPr>
          <a:prstGeom prst="rect">
            <a:avLst/>
          </a:prstGeom>
        </p:spPr>
        <p:txBody>
          <a:bodyPr/>
          <a:lstStyle/>
          <a:p>
            <a:r>
              <a:t>Title Text</a:t>
            </a:r>
          </a:p>
        </p:txBody>
      </p:sp>
      <p:sp>
        <p:nvSpPr>
          <p:cNvPr id="58" name="Slide Number"/>
          <p:cNvSpPr txBox="1"/>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65" name="Slide Number"/>
          <p:cNvSpPr txBox="1"/>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Content with Caption">
    <p:spTree>
      <p:nvGrpSpPr>
        <p:cNvPr id="1" name=""/>
        <p:cNvGrpSpPr/>
        <p:nvPr/>
      </p:nvGrpSpPr>
      <p:grpSpPr>
        <a:xfrm>
          <a:off x="0" y="0"/>
          <a:ext cx="0" cy="0"/>
          <a:chOff x="0" y="0"/>
          <a:chExt cx="0" cy="0"/>
        </a:xfrm>
      </p:grpSpPr>
      <p:sp>
        <p:nvSpPr>
          <p:cNvPr id="72" name="Title Text"/>
          <p:cNvSpPr txBox="1"/>
          <p:nvPr>
            <p:ph type="title" hasCustomPrompt="1"/>
          </p:nvPr>
        </p:nvSpPr>
        <p:spPr>
          <a:xfrm>
            <a:off x="839787" y="457200"/>
            <a:ext cx="3932239" cy="1600200"/>
          </a:xfrm>
          <a:prstGeom prst="rect">
            <a:avLst/>
          </a:prstGeom>
        </p:spPr>
        <p:txBody>
          <a:bodyPr anchor="b"/>
          <a:lstStyle>
            <a:lvl1pPr>
              <a:defRPr sz="3200"/>
            </a:lvl1pPr>
          </a:lstStyle>
          <a:p>
            <a:r>
              <a:t>Title Text</a:t>
            </a:r>
          </a:p>
        </p:txBody>
      </p:sp>
      <p:sp>
        <p:nvSpPr>
          <p:cNvPr id="73" name="Body Level One…"/>
          <p:cNvSpPr txBox="1"/>
          <p:nvPr>
            <p:ph type="body" sz="half" idx="1" hasCustomPrompt="1"/>
          </p:nvPr>
        </p:nvSpPr>
        <p:spPr>
          <a:xfrm>
            <a:off x="5183187" y="987425"/>
            <a:ext cx="6172201" cy="4873625"/>
          </a:xfrm>
          <a:prstGeom prst="rect">
            <a:avLst/>
          </a:prstGeom>
        </p:spPr>
        <p:txBody>
          <a:bodyPr/>
          <a:lstStyle>
            <a:lvl1pPr>
              <a:defRPr sz="3200"/>
            </a:lvl1pPr>
            <a:lvl2pPr marL="718185" indent="-260985">
              <a:defRPr sz="3200"/>
            </a:lvl2pPr>
            <a:lvl3pPr marL="1219200" indent="-304800">
              <a:defRPr sz="3200"/>
            </a:lvl3pPr>
            <a:lvl4pPr marL="1737360" indent="-365760">
              <a:defRPr sz="3200"/>
            </a:lvl4pPr>
            <a:lvl5pPr marL="2194560" indent="-365760">
              <a:defRPr sz="3200"/>
            </a:lvl5pPr>
          </a:lstStyle>
          <a:p>
            <a:r>
              <a:t>Body Level One</a:t>
            </a:r>
          </a:p>
          <a:p>
            <a:pPr lvl="1"/>
            <a:r>
              <a:t>Body Level Two</a:t>
            </a:r>
          </a:p>
          <a:p>
            <a:pPr lvl="2"/>
            <a:r>
              <a:t>Body Level Three</a:t>
            </a:r>
          </a:p>
          <a:p>
            <a:pPr lvl="3"/>
            <a:r>
              <a:t>Body Level Four</a:t>
            </a:r>
          </a:p>
          <a:p>
            <a:pPr lvl="4"/>
            <a:r>
              <a:t>Body Level Five</a:t>
            </a:r>
          </a:p>
        </p:txBody>
      </p:sp>
      <p:sp>
        <p:nvSpPr>
          <p:cNvPr id="74" name="Text Placeholder 3"/>
          <p:cNvSpPr/>
          <p:nvPr>
            <p:ph type="body" sz="quarter" idx="21"/>
          </p:nvPr>
        </p:nvSpPr>
        <p:spPr>
          <a:xfrm>
            <a:off x="839787" y="2057400"/>
            <a:ext cx="3932238" cy="3811588"/>
          </a:xfrm>
          <a:prstGeom prst="rect">
            <a:avLst/>
          </a:prstGeom>
        </p:spPr>
        <p:txBody>
          <a:bodyPr/>
          <a:lstStyle/>
          <a:p>
            <a:pPr marL="0" indent="0">
              <a:buSzTx/>
              <a:buFontTx/>
              <a:buNone/>
              <a:defRPr sz="1600"/>
            </a:pPr>
          </a:p>
        </p:txBody>
      </p:sp>
      <p:sp>
        <p:nvSpPr>
          <p:cNvPr id="75" name="Slide Number"/>
          <p:cNvSpPr txBox="1"/>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Picture with Caption">
    <p:spTree>
      <p:nvGrpSpPr>
        <p:cNvPr id="1" name=""/>
        <p:cNvGrpSpPr/>
        <p:nvPr/>
      </p:nvGrpSpPr>
      <p:grpSpPr>
        <a:xfrm>
          <a:off x="0" y="0"/>
          <a:ext cx="0" cy="0"/>
          <a:chOff x="0" y="0"/>
          <a:chExt cx="0" cy="0"/>
        </a:xfrm>
      </p:grpSpPr>
      <p:sp>
        <p:nvSpPr>
          <p:cNvPr id="82" name="Title Text"/>
          <p:cNvSpPr txBox="1"/>
          <p:nvPr>
            <p:ph type="title" hasCustomPrompt="1"/>
          </p:nvPr>
        </p:nvSpPr>
        <p:spPr>
          <a:xfrm>
            <a:off x="839787" y="457200"/>
            <a:ext cx="3932239" cy="1600200"/>
          </a:xfrm>
          <a:prstGeom prst="rect">
            <a:avLst/>
          </a:prstGeom>
        </p:spPr>
        <p:txBody>
          <a:bodyPr anchor="b"/>
          <a:lstStyle>
            <a:lvl1pPr>
              <a:defRPr sz="3200"/>
            </a:lvl1pPr>
          </a:lstStyle>
          <a:p>
            <a:r>
              <a:t>Title Text</a:t>
            </a:r>
          </a:p>
        </p:txBody>
      </p:sp>
      <p:sp>
        <p:nvSpPr>
          <p:cNvPr id="83" name="Picture Placeholder 2"/>
          <p:cNvSpPr/>
          <p:nvPr>
            <p:ph type="pic" sz="half" idx="21"/>
          </p:nvPr>
        </p:nvSpPr>
        <p:spPr>
          <a:xfrm>
            <a:off x="5183187" y="987425"/>
            <a:ext cx="6172201" cy="4873625"/>
          </a:xfrm>
          <a:prstGeom prst="rect">
            <a:avLst/>
          </a:prstGeom>
        </p:spPr>
        <p:txBody>
          <a:bodyPr lIns="91439" rIns="91439">
            <a:noAutofit/>
          </a:bodyPr>
          <a:lstStyle/>
          <a:p/>
        </p:txBody>
      </p:sp>
      <p:sp>
        <p:nvSpPr>
          <p:cNvPr id="84" name="Body Level One…"/>
          <p:cNvSpPr txBox="1"/>
          <p:nvPr>
            <p:ph type="body" sz="quarter" idx="1" hasCustomPrompt="1"/>
          </p:nvPr>
        </p:nvSpPr>
        <p:spPr>
          <a:xfrm>
            <a:off x="839787" y="2057400"/>
            <a:ext cx="3932239" cy="3811588"/>
          </a:xfrm>
          <a:prstGeom prst="rect">
            <a:avLst/>
          </a:prstGeom>
        </p:spPr>
        <p:txBody>
          <a:bodyPr/>
          <a:lstStyle>
            <a:lvl1pPr marL="0" indent="0">
              <a:buSzTx/>
              <a:buFontTx/>
              <a:buNone/>
              <a:defRPr sz="1600"/>
            </a:lvl1pPr>
            <a:lvl2pPr marL="0" indent="457200">
              <a:buSzTx/>
              <a:buFontTx/>
              <a:buNone/>
              <a:defRPr sz="1600"/>
            </a:lvl2pPr>
            <a:lvl3pPr marL="0" indent="914400">
              <a:buSzTx/>
              <a:buFontTx/>
              <a:buNone/>
              <a:defRPr sz="1600"/>
            </a:lvl3pPr>
            <a:lvl4pPr marL="0" indent="1371600">
              <a:buSzTx/>
              <a:buFontTx/>
              <a:buNone/>
              <a:defRPr sz="1600"/>
            </a:lvl4pPr>
            <a:lvl5pPr marL="0" indent="1828800">
              <a:buSzTx/>
              <a:buFontTx/>
              <a:buNone/>
              <a:defRPr sz="1600"/>
            </a:lvl5pPr>
          </a:lstStyle>
          <a:p>
            <a:r>
              <a:t>Body Level One</a:t>
            </a:r>
          </a:p>
          <a:p>
            <a:pPr lvl="1"/>
            <a:r>
              <a:t>Body Level Two</a:t>
            </a:r>
          </a:p>
          <a:p>
            <a:pPr lvl="2"/>
            <a:r>
              <a:t>Body Level Three</a:t>
            </a:r>
          </a:p>
          <a:p>
            <a:pPr lvl="3"/>
            <a:r>
              <a:t>Body Level Four</a:t>
            </a:r>
          </a:p>
          <a:p>
            <a:pPr lvl="4"/>
            <a:r>
              <a:t>Body Level Five</a:t>
            </a:r>
          </a:p>
        </p:txBody>
      </p:sp>
      <p:sp>
        <p:nvSpPr>
          <p:cNvPr id="85" name="Slide Number"/>
          <p:cNvSpPr txBox="1"/>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p:nvPr>
            <p:ph type="title"/>
          </p:nvPr>
        </p:nvSpPr>
        <p:spPr>
          <a:xfrm>
            <a:off x="838200" y="365125"/>
            <a:ext cx="10515600" cy="1325563"/>
          </a:xfrm>
          <a:prstGeom prst="rect">
            <a:avLst/>
          </a:prstGeom>
          <a:ln w="12700">
            <a:miter lim="400000"/>
          </a:ln>
        </p:spPr>
        <p:txBody>
          <a:bodyPr lIns="45719" rIns="45719" anchor="ctr">
            <a:normAutofit/>
          </a:bodyPr>
          <a:lstStyle/>
          <a:p>
            <a:r>
              <a:t>Title Text</a:t>
            </a:r>
          </a:p>
        </p:txBody>
      </p:sp>
      <p:sp>
        <p:nvSpPr>
          <p:cNvPr id="3" name="Body Level One…"/>
          <p:cNvSpPr txBox="1"/>
          <p:nvPr>
            <p:ph type="body" idx="1"/>
          </p:nvPr>
        </p:nvSpPr>
        <p:spPr>
          <a:xfrm>
            <a:off x="838200" y="1825625"/>
            <a:ext cx="10515600" cy="4351338"/>
          </a:xfrm>
          <a:prstGeom prst="rect">
            <a:avLst/>
          </a:prstGeom>
          <a:ln w="12700">
            <a:miter lim="400000"/>
          </a:ln>
        </p:spPr>
        <p:txBody>
          <a:bodyPr lIns="45719" rIns="45719">
            <a:normAutofit/>
          </a:bodyPr>
          <a:lstStyle/>
          <a:p>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11095176" y="6414760"/>
            <a:ext cx="258624" cy="248305"/>
          </a:xfrm>
          <a:prstGeom prst="rect">
            <a:avLst/>
          </a:prstGeom>
          <a:ln w="12700">
            <a:miter lim="400000"/>
          </a:ln>
        </p:spPr>
        <p:txBody>
          <a:bodyPr wrap="none" lIns="45719" rIns="45719" anchor="ctr">
            <a:spAutoFit/>
          </a:bodyPr>
          <a:lstStyle>
            <a:lvl1pPr algn="r">
              <a:defRPr sz="1200">
                <a:solidFill>
                  <a:srgbClr val="888888"/>
                </a:solidFill>
              </a:defRPr>
            </a:lvl1pPr>
          </a:lstStyle>
          <a:p>
            <a:fld id="{86CB4B4D-7CA3-9044-876B-883B54F8677D}" type="slidenum">
              <a:rPr/>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spd="med"/>
  <p:txStyles>
    <p:titleStyle>
      <a:lvl1pPr marL="0" marR="0" indent="0" algn="l" defTabSz="914400" rtl="0" latinLnBrk="0">
        <a:lnSpc>
          <a:spcPct val="90000"/>
        </a:lnSpc>
        <a:spcBef>
          <a:spcPts val="0"/>
        </a:spcBef>
        <a:spcAft>
          <a:spcPts val="0"/>
        </a:spcAft>
        <a:buClrTx/>
        <a:buSzTx/>
        <a:buFontTx/>
        <a:buNone/>
        <a:defRPr sz="4400" b="0" i="0" u="none" strike="noStrike" cap="none" spc="0" baseline="0">
          <a:solidFill>
            <a:srgbClr val="000000"/>
          </a:solidFill>
          <a:uFillTx/>
          <a:latin typeface="Calibri Light" panose="020F0302020204030204"/>
          <a:ea typeface="Calibri Light" panose="020F0302020204030204"/>
          <a:cs typeface="Calibri Light" panose="020F0302020204030204"/>
          <a:sym typeface="Calibri Light" panose="020F0302020204030204"/>
        </a:defRPr>
      </a:lvl1pPr>
      <a:lvl2pPr marL="0" marR="0" indent="0" algn="l" defTabSz="914400" rtl="0" latinLnBrk="0">
        <a:lnSpc>
          <a:spcPct val="90000"/>
        </a:lnSpc>
        <a:spcBef>
          <a:spcPts val="0"/>
        </a:spcBef>
        <a:spcAft>
          <a:spcPts val="0"/>
        </a:spcAft>
        <a:buClrTx/>
        <a:buSzTx/>
        <a:buFontTx/>
        <a:buNone/>
        <a:defRPr sz="4400" b="0" i="0" u="none" strike="noStrike" cap="none" spc="0" baseline="0">
          <a:solidFill>
            <a:srgbClr val="000000"/>
          </a:solidFill>
          <a:uFillTx/>
          <a:latin typeface="Calibri Light" panose="020F0302020204030204"/>
          <a:ea typeface="Calibri Light" panose="020F0302020204030204"/>
          <a:cs typeface="Calibri Light" panose="020F0302020204030204"/>
          <a:sym typeface="Calibri Light" panose="020F0302020204030204"/>
        </a:defRPr>
      </a:lvl2pPr>
      <a:lvl3pPr marL="0" marR="0" indent="0" algn="l" defTabSz="914400" rtl="0" latinLnBrk="0">
        <a:lnSpc>
          <a:spcPct val="90000"/>
        </a:lnSpc>
        <a:spcBef>
          <a:spcPts val="0"/>
        </a:spcBef>
        <a:spcAft>
          <a:spcPts val="0"/>
        </a:spcAft>
        <a:buClrTx/>
        <a:buSzTx/>
        <a:buFontTx/>
        <a:buNone/>
        <a:defRPr sz="4400" b="0" i="0" u="none" strike="noStrike" cap="none" spc="0" baseline="0">
          <a:solidFill>
            <a:srgbClr val="000000"/>
          </a:solidFill>
          <a:uFillTx/>
          <a:latin typeface="Calibri Light" panose="020F0302020204030204"/>
          <a:ea typeface="Calibri Light" panose="020F0302020204030204"/>
          <a:cs typeface="Calibri Light" panose="020F0302020204030204"/>
          <a:sym typeface="Calibri Light" panose="020F0302020204030204"/>
        </a:defRPr>
      </a:lvl3pPr>
      <a:lvl4pPr marL="0" marR="0" indent="0" algn="l" defTabSz="914400" rtl="0" latinLnBrk="0">
        <a:lnSpc>
          <a:spcPct val="90000"/>
        </a:lnSpc>
        <a:spcBef>
          <a:spcPts val="0"/>
        </a:spcBef>
        <a:spcAft>
          <a:spcPts val="0"/>
        </a:spcAft>
        <a:buClrTx/>
        <a:buSzTx/>
        <a:buFontTx/>
        <a:buNone/>
        <a:defRPr sz="4400" b="0" i="0" u="none" strike="noStrike" cap="none" spc="0" baseline="0">
          <a:solidFill>
            <a:srgbClr val="000000"/>
          </a:solidFill>
          <a:uFillTx/>
          <a:latin typeface="Calibri Light" panose="020F0302020204030204"/>
          <a:ea typeface="Calibri Light" panose="020F0302020204030204"/>
          <a:cs typeface="Calibri Light" panose="020F0302020204030204"/>
          <a:sym typeface="Calibri Light" panose="020F0302020204030204"/>
        </a:defRPr>
      </a:lvl4pPr>
      <a:lvl5pPr marL="0" marR="0" indent="0" algn="l" defTabSz="914400" rtl="0" latinLnBrk="0">
        <a:lnSpc>
          <a:spcPct val="90000"/>
        </a:lnSpc>
        <a:spcBef>
          <a:spcPts val="0"/>
        </a:spcBef>
        <a:spcAft>
          <a:spcPts val="0"/>
        </a:spcAft>
        <a:buClrTx/>
        <a:buSzTx/>
        <a:buFontTx/>
        <a:buNone/>
        <a:defRPr sz="4400" b="0" i="0" u="none" strike="noStrike" cap="none" spc="0" baseline="0">
          <a:solidFill>
            <a:srgbClr val="000000"/>
          </a:solidFill>
          <a:uFillTx/>
          <a:latin typeface="Calibri Light" panose="020F0302020204030204"/>
          <a:ea typeface="Calibri Light" panose="020F0302020204030204"/>
          <a:cs typeface="Calibri Light" panose="020F0302020204030204"/>
          <a:sym typeface="Calibri Light" panose="020F0302020204030204"/>
        </a:defRPr>
      </a:lvl5pPr>
      <a:lvl6pPr marL="0" marR="0" indent="0" algn="l" defTabSz="914400" rtl="0" latinLnBrk="0">
        <a:lnSpc>
          <a:spcPct val="90000"/>
        </a:lnSpc>
        <a:spcBef>
          <a:spcPts val="0"/>
        </a:spcBef>
        <a:spcAft>
          <a:spcPts val="0"/>
        </a:spcAft>
        <a:buClrTx/>
        <a:buSzTx/>
        <a:buFontTx/>
        <a:buNone/>
        <a:defRPr sz="4400" b="0" i="0" u="none" strike="noStrike" cap="none" spc="0" baseline="0">
          <a:solidFill>
            <a:srgbClr val="000000"/>
          </a:solidFill>
          <a:uFillTx/>
          <a:latin typeface="Calibri Light" panose="020F0302020204030204"/>
          <a:ea typeface="Calibri Light" panose="020F0302020204030204"/>
          <a:cs typeface="Calibri Light" panose="020F0302020204030204"/>
          <a:sym typeface="Calibri Light" panose="020F0302020204030204"/>
        </a:defRPr>
      </a:lvl6pPr>
      <a:lvl7pPr marL="0" marR="0" indent="0" algn="l" defTabSz="914400" rtl="0" latinLnBrk="0">
        <a:lnSpc>
          <a:spcPct val="90000"/>
        </a:lnSpc>
        <a:spcBef>
          <a:spcPts val="0"/>
        </a:spcBef>
        <a:spcAft>
          <a:spcPts val="0"/>
        </a:spcAft>
        <a:buClrTx/>
        <a:buSzTx/>
        <a:buFontTx/>
        <a:buNone/>
        <a:defRPr sz="4400" b="0" i="0" u="none" strike="noStrike" cap="none" spc="0" baseline="0">
          <a:solidFill>
            <a:srgbClr val="000000"/>
          </a:solidFill>
          <a:uFillTx/>
          <a:latin typeface="Calibri Light" panose="020F0302020204030204"/>
          <a:ea typeface="Calibri Light" panose="020F0302020204030204"/>
          <a:cs typeface="Calibri Light" panose="020F0302020204030204"/>
          <a:sym typeface="Calibri Light" panose="020F0302020204030204"/>
        </a:defRPr>
      </a:lvl7pPr>
      <a:lvl8pPr marL="0" marR="0" indent="0" algn="l" defTabSz="914400" rtl="0" latinLnBrk="0">
        <a:lnSpc>
          <a:spcPct val="90000"/>
        </a:lnSpc>
        <a:spcBef>
          <a:spcPts val="0"/>
        </a:spcBef>
        <a:spcAft>
          <a:spcPts val="0"/>
        </a:spcAft>
        <a:buClrTx/>
        <a:buSzTx/>
        <a:buFontTx/>
        <a:buNone/>
        <a:defRPr sz="4400" b="0" i="0" u="none" strike="noStrike" cap="none" spc="0" baseline="0">
          <a:solidFill>
            <a:srgbClr val="000000"/>
          </a:solidFill>
          <a:uFillTx/>
          <a:latin typeface="Calibri Light" panose="020F0302020204030204"/>
          <a:ea typeface="Calibri Light" panose="020F0302020204030204"/>
          <a:cs typeface="Calibri Light" panose="020F0302020204030204"/>
          <a:sym typeface="Calibri Light" panose="020F0302020204030204"/>
        </a:defRPr>
      </a:lvl8pPr>
      <a:lvl9pPr marL="0" marR="0" indent="0" algn="l" defTabSz="914400" rtl="0" latinLnBrk="0">
        <a:lnSpc>
          <a:spcPct val="90000"/>
        </a:lnSpc>
        <a:spcBef>
          <a:spcPts val="0"/>
        </a:spcBef>
        <a:spcAft>
          <a:spcPts val="0"/>
        </a:spcAft>
        <a:buClrTx/>
        <a:buSzTx/>
        <a:buFontTx/>
        <a:buNone/>
        <a:defRPr sz="4400" b="0" i="0" u="none" strike="noStrike" cap="none" spc="0" baseline="0">
          <a:solidFill>
            <a:srgbClr val="000000"/>
          </a:solidFill>
          <a:uFillTx/>
          <a:latin typeface="Calibri Light" panose="020F0302020204030204"/>
          <a:ea typeface="Calibri Light" panose="020F0302020204030204"/>
          <a:cs typeface="Calibri Light" panose="020F0302020204030204"/>
          <a:sym typeface="Calibri Light" panose="020F0302020204030204"/>
        </a:defRPr>
      </a:lvl9pPr>
    </p:titleStyle>
    <p:bodyStyle>
      <a:lvl1pPr marL="228600" marR="0" indent="-228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j-lt"/>
          <a:ea typeface="+mj-ea"/>
          <a:cs typeface="+mj-cs"/>
          <a:sym typeface="Calibri" panose="020F0502020204030204"/>
        </a:defRPr>
      </a:lvl1pPr>
      <a:lvl2pPr marL="723900" marR="0" indent="-2667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j-lt"/>
          <a:ea typeface="+mj-ea"/>
          <a:cs typeface="+mj-cs"/>
          <a:sym typeface="Calibri" panose="020F0502020204030204"/>
        </a:defRPr>
      </a:lvl2pPr>
      <a:lvl3pPr marL="1234440" marR="0" indent="-32004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j-lt"/>
          <a:ea typeface="+mj-ea"/>
          <a:cs typeface="+mj-cs"/>
          <a:sym typeface="Calibri" panose="020F0502020204030204"/>
        </a:defRPr>
      </a:lvl3pPr>
      <a:lvl4pPr marL="17272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j-lt"/>
          <a:ea typeface="+mj-ea"/>
          <a:cs typeface="+mj-cs"/>
          <a:sym typeface="Calibri" panose="020F0502020204030204"/>
        </a:defRPr>
      </a:lvl4pPr>
      <a:lvl5pPr marL="21844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j-lt"/>
          <a:ea typeface="+mj-ea"/>
          <a:cs typeface="+mj-cs"/>
          <a:sym typeface="Calibri" panose="020F0502020204030204"/>
        </a:defRPr>
      </a:lvl5pPr>
      <a:lvl6pPr marL="26416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j-lt"/>
          <a:ea typeface="+mj-ea"/>
          <a:cs typeface="+mj-cs"/>
          <a:sym typeface="Calibri" panose="020F0502020204030204"/>
        </a:defRPr>
      </a:lvl6pPr>
      <a:lvl7pPr marL="30988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j-lt"/>
          <a:ea typeface="+mj-ea"/>
          <a:cs typeface="+mj-cs"/>
          <a:sym typeface="Calibri" panose="020F0502020204030204"/>
        </a:defRPr>
      </a:lvl7pPr>
      <a:lvl8pPr marL="35560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j-lt"/>
          <a:ea typeface="+mj-ea"/>
          <a:cs typeface="+mj-cs"/>
          <a:sym typeface="Calibri" panose="020F0502020204030204"/>
        </a:defRPr>
      </a:lvl8pPr>
      <a:lvl9pPr marL="40132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j-lt"/>
          <a:ea typeface="+mj-ea"/>
          <a:cs typeface="+mj-cs"/>
          <a:sym typeface="Calibri" panose="020F0502020204030204"/>
        </a:defRPr>
      </a:lvl9pPr>
    </p:bodyStyle>
    <p:otherStyle>
      <a:lvl1pPr marL="0" marR="0" indent="0" algn="r" defTabSz="914400" rtl="0" latinLnBrk="0">
        <a:lnSpc>
          <a:spcPct val="100000"/>
        </a:lnSpc>
        <a:spcBef>
          <a:spcPts val="0"/>
        </a:spcBef>
        <a:spcAft>
          <a:spcPts val="0"/>
        </a:spcAft>
        <a:buClrTx/>
        <a:buSzTx/>
        <a:buFontTx/>
        <a:buNone/>
        <a:defRPr sz="1200" b="0" i="0" u="none" strike="noStrike" cap="none" spc="0" baseline="0">
          <a:solidFill>
            <a:schemeClr val="tx1"/>
          </a:solidFill>
          <a:uFillTx/>
          <a:latin typeface="+mn-lt"/>
          <a:ea typeface="+mn-ea"/>
          <a:cs typeface="+mn-cs"/>
          <a:sym typeface="Calibri" panose="020F0502020204030204"/>
        </a:defRPr>
      </a:lvl1pPr>
      <a:lvl2pPr marL="0" marR="0" indent="457200" algn="r" defTabSz="914400" rtl="0" latinLnBrk="0">
        <a:lnSpc>
          <a:spcPct val="100000"/>
        </a:lnSpc>
        <a:spcBef>
          <a:spcPts val="0"/>
        </a:spcBef>
        <a:spcAft>
          <a:spcPts val="0"/>
        </a:spcAft>
        <a:buClrTx/>
        <a:buSzTx/>
        <a:buFontTx/>
        <a:buNone/>
        <a:defRPr sz="1200" b="0" i="0" u="none" strike="noStrike" cap="none" spc="0" baseline="0">
          <a:solidFill>
            <a:schemeClr val="tx1"/>
          </a:solidFill>
          <a:uFillTx/>
          <a:latin typeface="+mn-lt"/>
          <a:ea typeface="+mn-ea"/>
          <a:cs typeface="+mn-cs"/>
          <a:sym typeface="Calibri" panose="020F0502020204030204"/>
        </a:defRPr>
      </a:lvl2pPr>
      <a:lvl3pPr marL="0" marR="0" indent="914400" algn="r" defTabSz="914400" rtl="0" latinLnBrk="0">
        <a:lnSpc>
          <a:spcPct val="100000"/>
        </a:lnSpc>
        <a:spcBef>
          <a:spcPts val="0"/>
        </a:spcBef>
        <a:spcAft>
          <a:spcPts val="0"/>
        </a:spcAft>
        <a:buClrTx/>
        <a:buSzTx/>
        <a:buFontTx/>
        <a:buNone/>
        <a:defRPr sz="1200" b="0" i="0" u="none" strike="noStrike" cap="none" spc="0" baseline="0">
          <a:solidFill>
            <a:schemeClr val="tx1"/>
          </a:solidFill>
          <a:uFillTx/>
          <a:latin typeface="+mn-lt"/>
          <a:ea typeface="+mn-ea"/>
          <a:cs typeface="+mn-cs"/>
          <a:sym typeface="Calibri" panose="020F0502020204030204"/>
        </a:defRPr>
      </a:lvl3pPr>
      <a:lvl4pPr marL="0" marR="0" indent="1371600" algn="r" defTabSz="914400" rtl="0" latinLnBrk="0">
        <a:lnSpc>
          <a:spcPct val="100000"/>
        </a:lnSpc>
        <a:spcBef>
          <a:spcPts val="0"/>
        </a:spcBef>
        <a:spcAft>
          <a:spcPts val="0"/>
        </a:spcAft>
        <a:buClrTx/>
        <a:buSzTx/>
        <a:buFontTx/>
        <a:buNone/>
        <a:defRPr sz="1200" b="0" i="0" u="none" strike="noStrike" cap="none" spc="0" baseline="0">
          <a:solidFill>
            <a:schemeClr val="tx1"/>
          </a:solidFill>
          <a:uFillTx/>
          <a:latin typeface="+mn-lt"/>
          <a:ea typeface="+mn-ea"/>
          <a:cs typeface="+mn-cs"/>
          <a:sym typeface="Calibri" panose="020F0502020204030204"/>
        </a:defRPr>
      </a:lvl4pPr>
      <a:lvl5pPr marL="0" marR="0" indent="1828800" algn="r" defTabSz="914400" rtl="0" latinLnBrk="0">
        <a:lnSpc>
          <a:spcPct val="100000"/>
        </a:lnSpc>
        <a:spcBef>
          <a:spcPts val="0"/>
        </a:spcBef>
        <a:spcAft>
          <a:spcPts val="0"/>
        </a:spcAft>
        <a:buClrTx/>
        <a:buSzTx/>
        <a:buFontTx/>
        <a:buNone/>
        <a:defRPr sz="1200" b="0" i="0" u="none" strike="noStrike" cap="none" spc="0" baseline="0">
          <a:solidFill>
            <a:schemeClr val="tx1"/>
          </a:solidFill>
          <a:uFillTx/>
          <a:latin typeface="+mn-lt"/>
          <a:ea typeface="+mn-ea"/>
          <a:cs typeface="+mn-cs"/>
          <a:sym typeface="Calibri" panose="020F0502020204030204"/>
        </a:defRPr>
      </a:lvl5pPr>
      <a:lvl6pPr marL="0" marR="0" indent="2286000" algn="r" defTabSz="914400" rtl="0" latinLnBrk="0">
        <a:lnSpc>
          <a:spcPct val="100000"/>
        </a:lnSpc>
        <a:spcBef>
          <a:spcPts val="0"/>
        </a:spcBef>
        <a:spcAft>
          <a:spcPts val="0"/>
        </a:spcAft>
        <a:buClrTx/>
        <a:buSzTx/>
        <a:buFontTx/>
        <a:buNone/>
        <a:defRPr sz="1200" b="0" i="0" u="none" strike="noStrike" cap="none" spc="0" baseline="0">
          <a:solidFill>
            <a:schemeClr val="tx1"/>
          </a:solidFill>
          <a:uFillTx/>
          <a:latin typeface="+mn-lt"/>
          <a:ea typeface="+mn-ea"/>
          <a:cs typeface="+mn-cs"/>
          <a:sym typeface="Calibri" panose="020F0502020204030204"/>
        </a:defRPr>
      </a:lvl6pPr>
      <a:lvl7pPr marL="0" marR="0" indent="2743200" algn="r" defTabSz="914400" rtl="0" latinLnBrk="0">
        <a:lnSpc>
          <a:spcPct val="100000"/>
        </a:lnSpc>
        <a:spcBef>
          <a:spcPts val="0"/>
        </a:spcBef>
        <a:spcAft>
          <a:spcPts val="0"/>
        </a:spcAft>
        <a:buClrTx/>
        <a:buSzTx/>
        <a:buFontTx/>
        <a:buNone/>
        <a:defRPr sz="1200" b="0" i="0" u="none" strike="noStrike" cap="none" spc="0" baseline="0">
          <a:solidFill>
            <a:schemeClr val="tx1"/>
          </a:solidFill>
          <a:uFillTx/>
          <a:latin typeface="+mn-lt"/>
          <a:ea typeface="+mn-ea"/>
          <a:cs typeface="+mn-cs"/>
          <a:sym typeface="Calibri" panose="020F0502020204030204"/>
        </a:defRPr>
      </a:lvl7pPr>
      <a:lvl8pPr marL="0" marR="0" indent="3200400" algn="r" defTabSz="914400" rtl="0" latinLnBrk="0">
        <a:lnSpc>
          <a:spcPct val="100000"/>
        </a:lnSpc>
        <a:spcBef>
          <a:spcPts val="0"/>
        </a:spcBef>
        <a:spcAft>
          <a:spcPts val="0"/>
        </a:spcAft>
        <a:buClrTx/>
        <a:buSzTx/>
        <a:buFontTx/>
        <a:buNone/>
        <a:defRPr sz="1200" b="0" i="0" u="none" strike="noStrike" cap="none" spc="0" baseline="0">
          <a:solidFill>
            <a:schemeClr val="tx1"/>
          </a:solidFill>
          <a:uFillTx/>
          <a:latin typeface="+mn-lt"/>
          <a:ea typeface="+mn-ea"/>
          <a:cs typeface="+mn-cs"/>
          <a:sym typeface="Calibri" panose="020F0502020204030204"/>
        </a:defRPr>
      </a:lvl8pPr>
      <a:lvl9pPr marL="0" marR="0" indent="3657600" algn="r" defTabSz="914400" rtl="0" latinLnBrk="0">
        <a:lnSpc>
          <a:spcPct val="100000"/>
        </a:lnSpc>
        <a:spcBef>
          <a:spcPts val="0"/>
        </a:spcBef>
        <a:spcAft>
          <a:spcPts val="0"/>
        </a:spcAft>
        <a:buClrTx/>
        <a:buSzTx/>
        <a:buFontTx/>
        <a:buNone/>
        <a:defRPr sz="1200" b="0" i="0" u="none" strike="noStrike" cap="none" spc="0" baseline="0">
          <a:solidFill>
            <a:schemeClr val="tx1"/>
          </a:solidFill>
          <a:uFillTx/>
          <a:latin typeface="+mn-lt"/>
          <a:ea typeface="+mn-ea"/>
          <a:cs typeface="+mn-cs"/>
          <a:sym typeface="Calibri" panose="020F0502020204030204"/>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jpe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image" Target="../media/image12.tiff"/><Relationship Id="rId1" Type="http://schemas.openxmlformats.org/officeDocument/2006/relationships/image" Target="../media/image11.tif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image" Target="../media/image14.tiff"/><Relationship Id="rId1" Type="http://schemas.openxmlformats.org/officeDocument/2006/relationships/image" Target="../media/image13.tiff"/></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image" Target="../media/image16.tiff"/><Relationship Id="rId1" Type="http://schemas.openxmlformats.org/officeDocument/2006/relationships/image" Target="../media/image15.tiff"/></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image" Target="../media/image18.tiff"/><Relationship Id="rId1" Type="http://schemas.openxmlformats.org/officeDocument/2006/relationships/image" Target="../media/image17.tiff"/></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image" Target="../media/image20.tiff"/><Relationship Id="rId1" Type="http://schemas.openxmlformats.org/officeDocument/2006/relationships/image" Target="../media/image19.tiff"/></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11.xml"/><Relationship Id="rId1" Type="http://schemas.openxmlformats.org/officeDocument/2006/relationships/image" Target="../media/image21.tiff"/></Relationships>
</file>

<file path=ppt/slides/_rels/slide25.xml.rels><?xml version="1.0" encoding="UTF-8" standalone="yes"?>
<Relationships xmlns="http://schemas.openxmlformats.org/package/2006/relationships"><Relationship Id="rId5" Type="http://schemas.openxmlformats.org/officeDocument/2006/relationships/slideLayout" Target="../slideLayouts/slideLayout11.xml"/><Relationship Id="rId4" Type="http://schemas.openxmlformats.org/officeDocument/2006/relationships/image" Target="../media/image25.png"/><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image" Target="../media/image22.png"/></Relationships>
</file>

<file path=ppt/slides/_rels/slide26.xml.rels><?xml version="1.0" encoding="UTF-8" standalone="yes"?>
<Relationships xmlns="http://schemas.openxmlformats.org/package/2006/relationships"><Relationship Id="rId6" Type="http://schemas.openxmlformats.org/officeDocument/2006/relationships/slideLayout" Target="../slideLayouts/slideLayout11.xml"/><Relationship Id="rId5" Type="http://schemas.openxmlformats.org/officeDocument/2006/relationships/image" Target="../media/image29.png"/><Relationship Id="rId4" Type="http://schemas.openxmlformats.org/officeDocument/2006/relationships/image" Target="../media/image28.png"/><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tags" Target="../tags/tag1.xml"/></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11.xml"/><Relationship Id="rId1" Type="http://schemas.openxmlformats.org/officeDocument/2006/relationships/image" Target="../media/image3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1.jpeg"/></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2.jpe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3.png"/></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4.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5.jpeg"/></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6.jpeg"/></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7.jpeg"/></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8.jpeg"/></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9.jpe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0.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Title 3"/>
          <p:cNvSpPr txBox="1"/>
          <p:nvPr>
            <p:ph type="title"/>
          </p:nvPr>
        </p:nvSpPr>
        <p:spPr>
          <a:xfrm>
            <a:off x="927735" y="1594320"/>
            <a:ext cx="10515601" cy="1013461"/>
          </a:xfrm>
          <a:prstGeom prst="rect">
            <a:avLst/>
          </a:prstGeom>
        </p:spPr>
        <p:txBody>
          <a:bodyPr/>
          <a:lstStyle/>
          <a:p>
            <a:pPr algn="ctr" defTabSz="365760">
              <a:defRPr sz="1560"/>
            </a:pPr>
            <a:br/>
            <a:br/>
            <a:br/>
            <a:br/>
            <a:br/>
            <a:r>
              <a:t>SCET-MITWPU</a:t>
            </a:r>
            <a:br/>
            <a:r>
              <a:rPr sz="1080"/>
              <a:t>Depression Detection in humans using Machine Learning</a:t>
            </a:r>
            <a:br>
              <a:rPr sz="1080"/>
            </a:br>
            <a:r>
              <a:rPr sz="1080" i="1"/>
              <a:t>Machine Learning and Web development</a:t>
            </a:r>
            <a:br>
              <a:rPr sz="1080" i="1"/>
            </a:br>
            <a:endParaRPr sz="1080" i="1"/>
          </a:p>
        </p:txBody>
      </p:sp>
      <p:sp>
        <p:nvSpPr>
          <p:cNvPr id="122" name="Content Placeholder 4"/>
          <p:cNvSpPr txBox="1"/>
          <p:nvPr>
            <p:ph type="body" sz="quarter" idx="1"/>
          </p:nvPr>
        </p:nvSpPr>
        <p:spPr>
          <a:xfrm>
            <a:off x="259975" y="3594846"/>
            <a:ext cx="5674661" cy="2537013"/>
          </a:xfrm>
          <a:prstGeom prst="rect">
            <a:avLst/>
          </a:prstGeom>
        </p:spPr>
        <p:txBody>
          <a:bodyPr/>
          <a:lstStyle/>
          <a:p>
            <a:pPr>
              <a:buFontTx/>
              <a:buChar char="▪"/>
              <a:defRPr sz="1800" b="1"/>
            </a:pPr>
            <a:r>
              <a:t>Name of BTech Capstone Project Guide </a:t>
            </a:r>
            <a:r>
              <a:rPr b="0"/>
              <a:t>: Mrs. Laxmi Bhagwat</a:t>
            </a:r>
            <a:endParaRPr b="0"/>
          </a:p>
          <a:p>
            <a:pPr>
              <a:buFontTx/>
              <a:buChar char="▪"/>
              <a:defRPr sz="1800" b="1"/>
            </a:pPr>
            <a:r>
              <a:t>Is the project inhouse/industry sponsored </a:t>
            </a:r>
            <a:r>
              <a:rPr b="0"/>
              <a:t>:</a:t>
            </a:r>
            <a:r>
              <a:t> </a:t>
            </a:r>
            <a:r>
              <a:rPr b="0"/>
              <a:t>In House</a:t>
            </a:r>
            <a:endParaRPr b="0"/>
          </a:p>
          <a:p>
            <a:pPr>
              <a:buFontTx/>
              <a:buChar char="▪"/>
              <a:defRPr sz="1800" b="1"/>
            </a:pPr>
            <a:r>
              <a:t>Number of Time Students met the Project Guide </a:t>
            </a:r>
            <a:r>
              <a:rPr b="0"/>
              <a:t>:</a:t>
            </a:r>
            <a:r>
              <a:rPr lang="en-IN" b="0"/>
              <a:t>5</a:t>
            </a:r>
            <a:endParaRPr b="0"/>
          </a:p>
          <a:p>
            <a:pPr>
              <a:buFontTx/>
              <a:buChar char="▪"/>
              <a:defRPr sz="1800" b="1"/>
            </a:pPr>
            <a:r>
              <a:t>Are the slides approved by Project Guide YES/NO:</a:t>
            </a:r>
            <a:r>
              <a:rPr b="0"/>
              <a:t>YES</a:t>
            </a:r>
            <a:endParaRPr b="0"/>
          </a:p>
        </p:txBody>
      </p:sp>
      <p:pic>
        <p:nvPicPr>
          <p:cNvPr id="123" name="Content Placeholder 99" descr="Content Placeholder 99"/>
          <p:cNvPicPr>
            <a:picLocks noChangeAspect="1"/>
          </p:cNvPicPr>
          <p:nvPr/>
        </p:nvPicPr>
        <p:blipFill>
          <a:blip r:embed="rId1"/>
          <a:stretch>
            <a:fillRect/>
          </a:stretch>
        </p:blipFill>
        <p:spPr>
          <a:xfrm>
            <a:off x="2417445" y="201295"/>
            <a:ext cx="7536181" cy="1073786"/>
          </a:xfrm>
          <a:prstGeom prst="rect">
            <a:avLst/>
          </a:prstGeom>
          <a:ln w="12700">
            <a:miter lim="400000"/>
            <a:headEnd/>
            <a:tailEnd/>
          </a:ln>
        </p:spPr>
      </p:pic>
      <p:sp>
        <p:nvSpPr>
          <p:cNvPr id="124" name="Date Placeholder 5"/>
          <p:cNvSpPr txBox="1"/>
          <p:nvPr/>
        </p:nvSpPr>
        <p:spPr>
          <a:xfrm>
            <a:off x="883919" y="6414760"/>
            <a:ext cx="2651762" cy="248305"/>
          </a:xfrm>
          <a:prstGeom prst="rect">
            <a:avLst/>
          </a:prstGeom>
          <a:ln w="12700">
            <a:miter lim="400000"/>
          </a:ln>
        </p:spPr>
        <p:txBody>
          <a:bodyPr lIns="45719" rIns="45719" anchor="ctr">
            <a:spAutoFit/>
          </a:bodyPr>
          <a:lstStyle>
            <a:lvl1pPr>
              <a:defRPr sz="1200">
                <a:solidFill>
                  <a:srgbClr val="888888"/>
                </a:solidFill>
              </a:defRPr>
            </a:lvl1pPr>
          </a:lstStyle>
          <a:p>
            <a:r>
              <a:t>10/24/2024</a:t>
            </a:r>
          </a:p>
        </p:txBody>
      </p:sp>
      <p:sp>
        <p:nvSpPr>
          <p:cNvPr id="125" name="Slide Number Placeholder 6"/>
          <p:cNvSpPr txBox="1"/>
          <p:nvPr>
            <p:ph type="sldNum" sz="quarter" idx="2"/>
          </p:nvPr>
        </p:nvSpPr>
        <p:spPr>
          <a:xfrm>
            <a:off x="11172418" y="6414760"/>
            <a:ext cx="181383" cy="248305"/>
          </a:xfrm>
          <a:prstGeom prst="rect">
            <a:avLst/>
          </a:prstGeom>
        </p:spPr>
        <p:txBody>
          <a:bodyPr/>
          <a:lstStyle/>
          <a:p>
            <a:fld id="{86CB4B4D-7CA3-9044-876B-883B54F8677D}" type="slidenum">
              <a:rPr/>
            </a:fld>
            <a:endParaRPr/>
          </a:p>
        </p:txBody>
      </p:sp>
      <p:graphicFrame>
        <p:nvGraphicFramePr>
          <p:cNvPr id="126" name="Table 7"/>
          <p:cNvGraphicFramePr/>
          <p:nvPr/>
        </p:nvGraphicFramePr>
        <p:xfrm>
          <a:off x="5934635" y="3336178"/>
          <a:ext cx="6158756" cy="3020173"/>
        </p:xfrm>
        <a:graphic>
          <a:graphicData uri="http://schemas.openxmlformats.org/drawingml/2006/table">
            <a:tbl>
              <a:tblPr firstRow="1" bandRow="1">
                <a:tableStyleId>{4C3C2611-4C71-4FC5-86AE-919BDF0F9419}</a:tableStyleId>
              </a:tblPr>
              <a:tblGrid>
                <a:gridCol w="878541"/>
                <a:gridCol w="1891553"/>
                <a:gridCol w="925159"/>
                <a:gridCol w="1629783"/>
                <a:gridCol w="833719"/>
              </a:tblGrid>
              <a:tr h="569577">
                <a:tc>
                  <a:txBody>
                    <a:bodyPr/>
                    <a:lstStyle/>
                    <a:p>
                      <a:pPr algn="l">
                        <a:defRPr sz="1800" b="0">
                          <a:solidFill>
                            <a:srgbClr val="000000"/>
                          </a:solidFill>
                        </a:defRPr>
                      </a:pPr>
                      <a:r>
                        <a:rPr b="1">
                          <a:solidFill>
                            <a:srgbClr val="FFFFFF"/>
                          </a:solidFill>
                        </a:rPr>
                        <a:t>SR NO.</a:t>
                      </a:r>
                      <a:endParaRPr b="1">
                        <a:solidFill>
                          <a:srgbClr val="FFFFFF"/>
                        </a:solidFill>
                      </a:endParaRPr>
                    </a:p>
                  </a:txBody>
                  <a:tcPr marL="45720" marR="45720" anchor="t" anchorCtr="0" horzOverflow="overflow"/>
                </a:tc>
                <a:tc>
                  <a:txBody>
                    <a:bodyPr/>
                    <a:lstStyle/>
                    <a:p>
                      <a:pPr algn="l">
                        <a:defRPr sz="1800" b="0">
                          <a:solidFill>
                            <a:srgbClr val="000000"/>
                          </a:solidFill>
                        </a:defRPr>
                      </a:pPr>
                      <a:r>
                        <a:rPr b="1">
                          <a:solidFill>
                            <a:srgbClr val="FFFFFF"/>
                          </a:solidFill>
                        </a:rPr>
                        <a:t>NAME</a:t>
                      </a:r>
                      <a:endParaRPr b="1">
                        <a:solidFill>
                          <a:srgbClr val="FFFFFF"/>
                        </a:solidFill>
                      </a:endParaRPr>
                    </a:p>
                  </a:txBody>
                  <a:tcPr marL="45720" marR="45720" anchor="t" anchorCtr="0" horzOverflow="overflow"/>
                </a:tc>
                <a:tc>
                  <a:txBody>
                    <a:bodyPr/>
                    <a:lstStyle/>
                    <a:p>
                      <a:pPr algn="l">
                        <a:defRPr sz="1800" b="0">
                          <a:solidFill>
                            <a:srgbClr val="000000"/>
                          </a:solidFill>
                        </a:defRPr>
                      </a:pPr>
                      <a:r>
                        <a:rPr b="1">
                          <a:solidFill>
                            <a:srgbClr val="FFFFFF"/>
                          </a:solidFill>
                        </a:rPr>
                        <a:t>ROLL NO.</a:t>
                      </a:r>
                      <a:endParaRPr b="1">
                        <a:solidFill>
                          <a:srgbClr val="FFFFFF"/>
                        </a:solidFill>
                      </a:endParaRPr>
                    </a:p>
                  </a:txBody>
                  <a:tcPr marL="45720" marR="45720" anchor="t" anchorCtr="0" horzOverflow="overflow"/>
                </a:tc>
                <a:tc>
                  <a:txBody>
                    <a:bodyPr/>
                    <a:lstStyle/>
                    <a:p>
                      <a:pPr algn="l">
                        <a:defRPr sz="1800" b="0">
                          <a:solidFill>
                            <a:srgbClr val="000000"/>
                          </a:solidFill>
                        </a:defRPr>
                      </a:pPr>
                      <a:r>
                        <a:rPr b="1">
                          <a:solidFill>
                            <a:srgbClr val="FFFFFF"/>
                          </a:solidFill>
                        </a:rPr>
                        <a:t>PRN</a:t>
                      </a:r>
                      <a:endParaRPr b="1">
                        <a:solidFill>
                          <a:srgbClr val="FFFFFF"/>
                        </a:solidFill>
                      </a:endParaRPr>
                    </a:p>
                  </a:txBody>
                  <a:tcPr marL="45720" marR="45720" anchor="t" anchorCtr="0" horzOverflow="overflow"/>
                </a:tc>
                <a:tc>
                  <a:txBody>
                    <a:bodyPr/>
                    <a:lstStyle/>
                    <a:p>
                      <a:pPr algn="l">
                        <a:defRPr sz="1800" b="0">
                          <a:solidFill>
                            <a:srgbClr val="000000"/>
                          </a:solidFill>
                        </a:defRPr>
                      </a:pPr>
                      <a:r>
                        <a:rPr b="1">
                          <a:solidFill>
                            <a:srgbClr val="FFFFFF"/>
                          </a:solidFill>
                        </a:rPr>
                        <a:t>PANEL</a:t>
                      </a:r>
                      <a:endParaRPr b="1">
                        <a:solidFill>
                          <a:srgbClr val="FFFFFF"/>
                        </a:solidFill>
                      </a:endParaRPr>
                    </a:p>
                  </a:txBody>
                  <a:tcPr marL="45720" marR="45720" anchor="t" anchorCtr="0" horzOverflow="overflow"/>
                </a:tc>
              </a:tr>
              <a:tr h="553360">
                <a:tc>
                  <a:txBody>
                    <a:bodyPr/>
                    <a:lstStyle/>
                    <a:p>
                      <a:pPr algn="l">
                        <a:defRPr sz="1800"/>
                      </a:pPr>
                      <a:r>
                        <a:t>1.</a:t>
                      </a:r>
                    </a:p>
                  </a:txBody>
                  <a:tcPr marL="45720" marR="45720" anchor="t" anchorCtr="0" horzOverflow="overflow"/>
                </a:tc>
                <a:tc>
                  <a:txBody>
                    <a:bodyPr/>
                    <a:lstStyle/>
                    <a:p>
                      <a:pPr algn="l">
                        <a:defRPr sz="1800"/>
                      </a:pPr>
                      <a:r>
                        <a:t>Aryan Bansal</a:t>
                      </a:r>
                    </a:p>
                  </a:txBody>
                  <a:tcPr marL="45720" marR="45720" anchor="t" anchorCtr="0" horzOverflow="overflow"/>
                </a:tc>
                <a:tc>
                  <a:txBody>
                    <a:bodyPr/>
                    <a:lstStyle/>
                    <a:p>
                      <a:pPr algn="l">
                        <a:defRPr sz="1800"/>
                      </a:pPr>
                      <a:r>
                        <a:t>25</a:t>
                      </a:r>
                    </a:p>
                  </a:txBody>
                  <a:tcPr marL="45720" marR="45720" anchor="t" anchorCtr="0" horzOverflow="overflow"/>
                </a:tc>
                <a:tc>
                  <a:txBody>
                    <a:bodyPr/>
                    <a:lstStyle/>
                    <a:p>
                      <a:pPr algn="l">
                        <a:defRPr sz="1800"/>
                      </a:pPr>
                      <a:r>
                        <a:t>1032211329</a:t>
                      </a:r>
                    </a:p>
                  </a:txBody>
                  <a:tcPr marL="45720" marR="45720" anchor="t" anchorCtr="0" horzOverflow="overflow"/>
                </a:tc>
                <a:tc>
                  <a:txBody>
                    <a:bodyPr/>
                    <a:lstStyle/>
                    <a:p>
                      <a:pPr algn="l">
                        <a:defRPr sz="1800"/>
                      </a:pPr>
                      <a:r>
                        <a:t>B</a:t>
                      </a:r>
                    </a:p>
                  </a:txBody>
                  <a:tcPr marL="45720" marR="45720" anchor="t" anchorCtr="0" horzOverflow="overflow"/>
                </a:tc>
              </a:tr>
              <a:tr h="553360">
                <a:tc>
                  <a:txBody>
                    <a:bodyPr/>
                    <a:lstStyle/>
                    <a:p>
                      <a:pPr algn="l">
                        <a:defRPr sz="1800"/>
                      </a:pPr>
                      <a:r>
                        <a:t>2.</a:t>
                      </a:r>
                    </a:p>
                  </a:txBody>
                  <a:tcPr marL="45720" marR="45720" anchor="t" anchorCtr="0" horzOverflow="overflow"/>
                </a:tc>
                <a:tc>
                  <a:txBody>
                    <a:bodyPr/>
                    <a:lstStyle/>
                    <a:p>
                      <a:pPr algn="l">
                        <a:defRPr sz="1800"/>
                      </a:pPr>
                      <a:r>
                        <a:t>Aerth saraogi</a:t>
                      </a:r>
                    </a:p>
                  </a:txBody>
                  <a:tcPr marL="45720" marR="45720" anchor="t" anchorCtr="0" horzOverflow="overflow"/>
                </a:tc>
                <a:tc>
                  <a:txBody>
                    <a:bodyPr/>
                    <a:lstStyle/>
                    <a:p>
                      <a:pPr algn="l">
                        <a:defRPr sz="1800"/>
                      </a:pPr>
                      <a:r>
                        <a:t>21</a:t>
                      </a:r>
                    </a:p>
                  </a:txBody>
                  <a:tcPr marL="45720" marR="45720" anchor="t" anchorCtr="0" horzOverflow="overflow"/>
                </a:tc>
                <a:tc>
                  <a:txBody>
                    <a:bodyPr/>
                    <a:lstStyle/>
                    <a:p>
                      <a:pPr algn="l">
                        <a:defRPr sz="1800"/>
                      </a:pPr>
                      <a:r>
                        <a:t>1032211208 </a:t>
                      </a:r>
                    </a:p>
                  </a:txBody>
                  <a:tcPr marL="45720" marR="45720" anchor="t" anchorCtr="0" horzOverflow="overflow"/>
                </a:tc>
                <a:tc>
                  <a:txBody>
                    <a:bodyPr/>
                    <a:lstStyle/>
                    <a:p>
                      <a:pPr algn="l">
                        <a:defRPr sz="1800"/>
                      </a:pPr>
                      <a:r>
                        <a:t>B</a:t>
                      </a:r>
                    </a:p>
                  </a:txBody>
                  <a:tcPr marL="45720" marR="45720" anchor="t" anchorCtr="0" horzOverflow="overflow"/>
                </a:tc>
              </a:tr>
              <a:tr h="553360">
                <a:tc>
                  <a:txBody>
                    <a:bodyPr/>
                    <a:lstStyle/>
                    <a:p>
                      <a:pPr algn="l">
                        <a:defRPr sz="1800"/>
                      </a:pPr>
                      <a:r>
                        <a:t>3.</a:t>
                      </a:r>
                    </a:p>
                  </a:txBody>
                  <a:tcPr marL="45720" marR="45720" anchor="t" anchorCtr="0" horzOverflow="overflow"/>
                </a:tc>
                <a:tc>
                  <a:txBody>
                    <a:bodyPr/>
                    <a:lstStyle/>
                    <a:p>
                      <a:pPr algn="l">
                        <a:defRPr sz="1800"/>
                      </a:pPr>
                      <a:r>
                        <a:t>Akshit Singh</a:t>
                      </a:r>
                    </a:p>
                  </a:txBody>
                  <a:tcPr marL="45720" marR="45720" anchor="t" anchorCtr="0" horzOverflow="overflow"/>
                </a:tc>
                <a:tc>
                  <a:txBody>
                    <a:bodyPr/>
                    <a:lstStyle/>
                    <a:p>
                      <a:pPr algn="l">
                        <a:defRPr sz="1800"/>
                      </a:pPr>
                      <a:r>
                        <a:t>30</a:t>
                      </a:r>
                    </a:p>
                  </a:txBody>
                  <a:tcPr marL="45720" marR="45720" anchor="t" anchorCtr="0" horzOverflow="overflow"/>
                </a:tc>
                <a:tc>
                  <a:txBody>
                    <a:bodyPr/>
                    <a:lstStyle/>
                    <a:p>
                      <a:pPr algn="l">
                        <a:defRPr sz="1800"/>
                      </a:pPr>
                      <a:r>
                        <a:t>1032211401</a:t>
                      </a:r>
                    </a:p>
                  </a:txBody>
                  <a:tcPr marL="45720" marR="45720" anchor="t" anchorCtr="0" horzOverflow="overflow"/>
                </a:tc>
                <a:tc>
                  <a:txBody>
                    <a:bodyPr/>
                    <a:lstStyle/>
                    <a:p>
                      <a:pPr algn="l">
                        <a:defRPr sz="1800"/>
                      </a:pPr>
                      <a:r>
                        <a:t>B</a:t>
                      </a:r>
                    </a:p>
                  </a:txBody>
                  <a:tcPr marL="45720" marR="45720" anchor="t" anchorCtr="0" horzOverflow="overflow"/>
                </a:tc>
              </a:tr>
              <a:tr h="790515">
                <a:tc>
                  <a:txBody>
                    <a:bodyPr/>
                    <a:lstStyle/>
                    <a:p>
                      <a:pPr algn="l">
                        <a:defRPr sz="1800"/>
                      </a:pPr>
                      <a:r>
                        <a:t>4.</a:t>
                      </a:r>
                    </a:p>
                  </a:txBody>
                  <a:tcPr marL="45720" marR="45720" anchor="t" anchorCtr="0" horzOverflow="overflow"/>
                </a:tc>
                <a:tc>
                  <a:txBody>
                    <a:bodyPr/>
                    <a:lstStyle/>
                    <a:p>
                      <a:pPr algn="l">
                        <a:defRPr sz="1800"/>
                      </a:pPr>
                      <a:r>
                        <a:t>Sai Venktesh </a:t>
                      </a:r>
                      <a:r>
                        <a:rPr lang="en-IN"/>
                        <a:t>Dubey</a:t>
                      </a:r>
                      <a:endParaRPr lang="en-IN"/>
                    </a:p>
                  </a:txBody>
                  <a:tcPr marL="45720" marR="45720" anchor="t" anchorCtr="0" horzOverflow="overflow"/>
                </a:tc>
                <a:tc>
                  <a:txBody>
                    <a:bodyPr/>
                    <a:lstStyle/>
                    <a:p>
                      <a:pPr algn="l">
                        <a:defRPr sz="1800"/>
                      </a:pPr>
                      <a:r>
                        <a:t>33</a:t>
                      </a:r>
                    </a:p>
                  </a:txBody>
                  <a:tcPr marL="45720" marR="45720" anchor="t" anchorCtr="0" horzOverflow="overflow"/>
                </a:tc>
                <a:tc>
                  <a:txBody>
                    <a:bodyPr/>
                    <a:lstStyle/>
                    <a:p>
                      <a:pPr algn="l">
                        <a:defRPr sz="1800"/>
                      </a:pPr>
                      <a:r>
                        <a:t>1032211476 </a:t>
                      </a:r>
                    </a:p>
                  </a:txBody>
                  <a:tcPr marL="45720" marR="45720" anchor="t" anchorCtr="0" horzOverflow="overflow"/>
                </a:tc>
                <a:tc>
                  <a:txBody>
                    <a:bodyPr/>
                    <a:lstStyle/>
                    <a:p>
                      <a:pPr algn="l">
                        <a:defRPr sz="1800"/>
                      </a:pPr>
                      <a:r>
                        <a:t>B</a:t>
                      </a:r>
                    </a:p>
                  </a:txBody>
                  <a:tcPr marL="45720" marR="45720" anchor="t" anchorCtr="0" horzOverflow="overflow"/>
                </a:tc>
              </a:tr>
            </a:tbl>
          </a:graphicData>
        </a:graphic>
      </p:graphicFrame>
      <p:sp>
        <p:nvSpPr>
          <p:cNvPr id="127" name="TextBox 8"/>
          <p:cNvSpPr txBox="1"/>
          <p:nvPr/>
        </p:nvSpPr>
        <p:spPr>
          <a:xfrm>
            <a:off x="5980355" y="2927020"/>
            <a:ext cx="2651761" cy="333089"/>
          </a:xfrm>
          <a:prstGeom prst="rect">
            <a:avLst/>
          </a:prstGeom>
          <a:ln w="12700">
            <a:miter lim="400000"/>
          </a:ln>
        </p:spPr>
        <p:txBody>
          <a:bodyPr lIns="45719" rIns="45719">
            <a:spAutoFit/>
          </a:bodyPr>
          <a:lstStyle/>
          <a:p>
            <a:r>
              <a:t>Team member Details:</a:t>
            </a:r>
          </a:p>
        </p:txBody>
      </p:sp>
      <p:sp>
        <p:nvSpPr>
          <p:cNvPr id="128" name="Project Title:Depression detection system using python"/>
          <p:cNvSpPr txBox="1"/>
          <p:nvPr/>
        </p:nvSpPr>
        <p:spPr>
          <a:xfrm>
            <a:off x="598251" y="1594320"/>
            <a:ext cx="10581005" cy="551180"/>
          </a:xfrm>
          <a:prstGeom prst="rect">
            <a:avLst/>
          </a:prstGeom>
          <a:ln w="12700">
            <a:miter lim="400000"/>
          </a:ln>
        </p:spPr>
        <p:txBody>
          <a:bodyPr wrap="none" lIns="45719" rIns="45719">
            <a:spAutoFit/>
          </a:bodyPr>
          <a:lstStyle/>
          <a:p>
            <a:pPr algn="ctr">
              <a:lnSpc>
                <a:spcPct val="115000"/>
              </a:lnSpc>
              <a:defRPr sz="2400" b="1">
                <a:latin typeface="Times New Roman" panose="02020603050405020304"/>
                <a:ea typeface="Times New Roman" panose="02020603050405020304"/>
                <a:cs typeface="Times New Roman" panose="02020603050405020304"/>
                <a:sym typeface="Times New Roman" panose="02020603050405020304"/>
              </a:defRPr>
            </a:pPr>
            <a:r>
              <a:t>Project Title:</a:t>
            </a:r>
            <a:r>
              <a:rPr sz="2600"/>
              <a:t>Depression detection system using python</a:t>
            </a:r>
            <a:r>
              <a:rPr lang="en-IN" sz="2600"/>
              <a:t> &amp; web development</a:t>
            </a:r>
            <a:endParaRPr lang="en-IN" sz="2600"/>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 name="Title 1"/>
          <p:cNvSpPr txBox="1"/>
          <p:nvPr>
            <p:ph type="title"/>
          </p:nvPr>
        </p:nvSpPr>
        <p:spPr>
          <a:xfrm>
            <a:off x="838200" y="365125"/>
            <a:ext cx="10515600" cy="1006497"/>
          </a:xfrm>
          <a:prstGeom prst="rect">
            <a:avLst/>
          </a:prstGeom>
        </p:spPr>
        <p:txBody>
          <a:bodyPr/>
          <a:lstStyle/>
          <a:p>
            <a:r>
              <a:t> Requirements Gathering</a:t>
            </a:r>
          </a:p>
        </p:txBody>
      </p:sp>
      <p:sp>
        <p:nvSpPr>
          <p:cNvPr id="166" name="Content Placeholder 2"/>
          <p:cNvSpPr txBox="1"/>
          <p:nvPr>
            <p:ph type="body" idx="1"/>
          </p:nvPr>
        </p:nvSpPr>
        <p:spPr>
          <a:xfrm>
            <a:off x="838200" y="1183342"/>
            <a:ext cx="10515600" cy="4993622"/>
          </a:xfrm>
          <a:prstGeom prst="rect">
            <a:avLst/>
          </a:prstGeom>
        </p:spPr>
        <p:txBody>
          <a:bodyPr/>
          <a:lstStyle/>
          <a:p>
            <a:pPr marL="0" lvl="1" indent="452755" algn="just" defTabSz="905510">
              <a:spcBef>
                <a:spcPts val="400"/>
              </a:spcBef>
              <a:buSzTx/>
              <a:buNone/>
              <a:defRPr sz="2180"/>
            </a:pPr>
          </a:p>
          <a:p>
            <a:pPr marL="226060" indent="-226060" algn="just" defTabSz="905510">
              <a:spcBef>
                <a:spcPts val="900"/>
              </a:spcBef>
              <a:buFontTx/>
              <a:buChar char="❑"/>
              <a:defRPr sz="2180" b="1"/>
            </a:pPr>
            <a:r>
              <a:t>Software Requirements</a:t>
            </a:r>
          </a:p>
          <a:p>
            <a:pPr marL="678815" lvl="1" indent="-226060" algn="just" defTabSz="905510">
              <a:spcBef>
                <a:spcPts val="400"/>
              </a:spcBef>
              <a:buFontTx/>
              <a:buChar char="➢"/>
              <a:defRPr sz="2180"/>
            </a:pPr>
            <a:r>
              <a:t> </a:t>
            </a:r>
            <a:r>
              <a:rPr u="sng"/>
              <a:t>Backend Processing</a:t>
            </a:r>
            <a:endParaRPr sz="2375"/>
          </a:p>
          <a:p>
            <a:pPr marL="678815" lvl="1" indent="-226060" algn="just" defTabSz="905510">
              <a:spcBef>
                <a:spcPts val="400"/>
              </a:spcBef>
              <a:buFont typeface="Courier New" panose="02070309020205020404"/>
              <a:buChar char="o"/>
              <a:defRPr sz="2180"/>
            </a:pPr>
            <a:r>
              <a:t>Python with FASTAPI</a:t>
            </a:r>
            <a:endParaRPr sz="2375"/>
          </a:p>
          <a:p>
            <a:pPr marL="678815" lvl="1" indent="-226060" algn="just" defTabSz="905510">
              <a:spcBef>
                <a:spcPts val="400"/>
              </a:spcBef>
              <a:buFont typeface="Courier New" panose="02070309020205020404"/>
              <a:buChar char="o"/>
              <a:defRPr sz="2180"/>
            </a:pPr>
            <a:r>
              <a:t>NodeJS with JavaScript</a:t>
            </a:r>
            <a:endParaRPr sz="2375"/>
          </a:p>
          <a:p>
            <a:pPr marL="0" lvl="1" indent="452755" algn="just" defTabSz="905510">
              <a:spcBef>
                <a:spcPts val="400"/>
              </a:spcBef>
              <a:buSzTx/>
              <a:buNone/>
              <a:defRPr sz="2180"/>
            </a:pPr>
          </a:p>
          <a:p>
            <a:pPr marL="678815" lvl="1" indent="-226060" algn="just" defTabSz="905510">
              <a:spcBef>
                <a:spcPts val="400"/>
              </a:spcBef>
              <a:buFontTx/>
              <a:buChar char="➢"/>
              <a:defRPr sz="2180" u="sng"/>
            </a:pPr>
            <a:r>
              <a:t>Frontend Development</a:t>
            </a:r>
            <a:endParaRPr sz="2375"/>
          </a:p>
          <a:p>
            <a:pPr marL="678815" lvl="1" indent="-226060" algn="just" defTabSz="905510">
              <a:spcBef>
                <a:spcPts val="400"/>
              </a:spcBef>
              <a:buFont typeface="Courier New" panose="02070309020205020404"/>
              <a:buChar char="o"/>
              <a:defRPr sz="2180"/>
            </a:pPr>
            <a:r>
              <a:t>HTML,CSS,JS</a:t>
            </a:r>
            <a:endParaRPr sz="2375"/>
          </a:p>
          <a:p>
            <a:pPr marL="678815" lvl="1" indent="-226060" algn="just" defTabSz="905510">
              <a:spcBef>
                <a:spcPts val="400"/>
              </a:spcBef>
              <a:buFont typeface="Courier New" panose="02070309020205020404"/>
              <a:buChar char="o"/>
              <a:defRPr sz="2180"/>
            </a:pPr>
            <a:r>
              <a:t>Bootstrap &amp; ReactJS</a:t>
            </a:r>
            <a:endParaRPr sz="2375"/>
          </a:p>
          <a:p>
            <a:pPr marL="0" lvl="1" indent="452755" algn="just" defTabSz="905510">
              <a:spcBef>
                <a:spcPts val="400"/>
              </a:spcBef>
              <a:buSzTx/>
              <a:buNone/>
              <a:defRPr sz="2180"/>
            </a:pPr>
          </a:p>
          <a:p>
            <a:pPr marL="678815" lvl="1" indent="-226060" algn="just" defTabSz="905510">
              <a:spcBef>
                <a:spcPts val="400"/>
              </a:spcBef>
              <a:buFontTx/>
              <a:buChar char="➢"/>
              <a:defRPr sz="2180" u="sng"/>
            </a:pPr>
            <a:r>
              <a:t>Machine Learning Libraries &amp; Algorithms</a:t>
            </a:r>
            <a:endParaRPr sz="2375"/>
          </a:p>
          <a:p>
            <a:pPr marL="678815" lvl="1" indent="-226060" algn="just" defTabSz="905510">
              <a:spcBef>
                <a:spcPts val="400"/>
              </a:spcBef>
              <a:buFont typeface="Courier New" panose="02070309020205020404"/>
              <a:buChar char="o"/>
              <a:defRPr sz="2180"/>
            </a:pPr>
            <a:r>
              <a:t>Libraries: OpenCV,Keras,Scikit-Learn,Tensorflow</a:t>
            </a:r>
            <a:endParaRPr sz="2375"/>
          </a:p>
          <a:p>
            <a:pPr marL="678815" lvl="1" indent="-226060" algn="just" defTabSz="905510">
              <a:spcBef>
                <a:spcPts val="400"/>
              </a:spcBef>
              <a:buFont typeface="Courier New" panose="02070309020205020404"/>
              <a:buChar char="o"/>
              <a:defRPr sz="2180"/>
            </a:pPr>
            <a:r>
              <a:t>Algorithms: Naïve Bayes Algorithm, Convolutional Neural Network(CNN)</a:t>
            </a:r>
          </a:p>
        </p:txBody>
      </p:sp>
      <p:sp>
        <p:nvSpPr>
          <p:cNvPr id="167" name="Date Placeholder 3"/>
          <p:cNvSpPr txBox="1"/>
          <p:nvPr/>
        </p:nvSpPr>
        <p:spPr>
          <a:xfrm>
            <a:off x="883919" y="6414760"/>
            <a:ext cx="2651762" cy="248305"/>
          </a:xfrm>
          <a:prstGeom prst="rect">
            <a:avLst/>
          </a:prstGeom>
          <a:ln w="12700">
            <a:miter lim="400000"/>
          </a:ln>
        </p:spPr>
        <p:txBody>
          <a:bodyPr lIns="45719" rIns="45719" anchor="ctr">
            <a:spAutoFit/>
          </a:bodyPr>
          <a:lstStyle>
            <a:lvl1pPr>
              <a:defRPr sz="1200">
                <a:solidFill>
                  <a:srgbClr val="888888"/>
                </a:solidFill>
              </a:defRPr>
            </a:lvl1pPr>
          </a:lstStyle>
          <a:p>
            <a:r>
              <a:t>10/24/2024</a:t>
            </a:r>
          </a:p>
        </p:txBody>
      </p:sp>
      <p:sp>
        <p:nvSpPr>
          <p:cNvPr id="168" name="Slide Number Placeholder 4"/>
          <p:cNvSpPr txBox="1"/>
          <p:nvPr>
            <p:ph type="sldNum" sz="quarter" idx="2"/>
          </p:nvPr>
        </p:nvSpPr>
        <p:spPr>
          <a:xfrm>
            <a:off x="11095176" y="6414760"/>
            <a:ext cx="258624" cy="248305"/>
          </a:xfrm>
          <a:prstGeom prst="rect">
            <a:avLst/>
          </a:prstGeom>
        </p:spPr>
        <p:txBody>
          <a:bodyPr/>
          <a:lstStyle/>
          <a:p>
            <a:fld id="{86CB4B4D-7CA3-9044-876B-883B54F8677D}" type="slidenum">
              <a:rPr/>
            </a:fld>
            <a:endParaRPr/>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 name="Title 1"/>
          <p:cNvSpPr txBox="1"/>
          <p:nvPr>
            <p:ph type="title"/>
          </p:nvPr>
        </p:nvSpPr>
        <p:spPr>
          <a:xfrm>
            <a:off x="838200" y="365126"/>
            <a:ext cx="10515600" cy="1069228"/>
          </a:xfrm>
          <a:prstGeom prst="rect">
            <a:avLst/>
          </a:prstGeom>
        </p:spPr>
        <p:txBody>
          <a:bodyPr/>
          <a:lstStyle/>
          <a:p>
            <a:r>
              <a:t>Project Timeline Diagram</a:t>
            </a:r>
          </a:p>
        </p:txBody>
      </p:sp>
      <p:pic>
        <p:nvPicPr>
          <p:cNvPr id="171" name="Content Placeholder 5" descr="Content Placeholder 5"/>
          <p:cNvPicPr>
            <a:picLocks noChangeAspect="1"/>
          </p:cNvPicPr>
          <p:nvPr/>
        </p:nvPicPr>
        <p:blipFill>
          <a:blip r:embed="rId1"/>
          <a:stretch>
            <a:fillRect/>
          </a:stretch>
        </p:blipFill>
        <p:spPr>
          <a:xfrm>
            <a:off x="699245" y="1156445"/>
            <a:ext cx="11008661" cy="5199905"/>
          </a:xfrm>
          <a:prstGeom prst="rect">
            <a:avLst/>
          </a:prstGeom>
          <a:ln w="12700">
            <a:miter lim="400000"/>
            <a:headEnd/>
            <a:tailEnd/>
          </a:ln>
        </p:spPr>
      </p:pic>
      <p:sp>
        <p:nvSpPr>
          <p:cNvPr id="172" name="Date Placeholder 3"/>
          <p:cNvSpPr txBox="1"/>
          <p:nvPr/>
        </p:nvSpPr>
        <p:spPr>
          <a:xfrm>
            <a:off x="883919" y="6414760"/>
            <a:ext cx="2651762" cy="248305"/>
          </a:xfrm>
          <a:prstGeom prst="rect">
            <a:avLst/>
          </a:prstGeom>
          <a:ln w="12700">
            <a:miter lim="400000"/>
          </a:ln>
        </p:spPr>
        <p:txBody>
          <a:bodyPr lIns="45719" rIns="45719" anchor="ctr">
            <a:spAutoFit/>
          </a:bodyPr>
          <a:lstStyle>
            <a:lvl1pPr>
              <a:defRPr sz="1200">
                <a:solidFill>
                  <a:srgbClr val="888888"/>
                </a:solidFill>
              </a:defRPr>
            </a:lvl1pPr>
          </a:lstStyle>
          <a:p>
            <a:r>
              <a:t>10/24/2024</a:t>
            </a:r>
          </a:p>
        </p:txBody>
      </p:sp>
      <p:sp>
        <p:nvSpPr>
          <p:cNvPr id="173" name="Slide Number Placeholder 4"/>
          <p:cNvSpPr txBox="1"/>
          <p:nvPr>
            <p:ph type="sldNum" sz="quarter" idx="2"/>
          </p:nvPr>
        </p:nvSpPr>
        <p:spPr>
          <a:xfrm>
            <a:off x="11095176" y="6414760"/>
            <a:ext cx="258624" cy="248305"/>
          </a:xfrm>
          <a:prstGeom prst="rect">
            <a:avLst/>
          </a:prstGeom>
        </p:spPr>
        <p:txBody>
          <a:bodyPr/>
          <a:lstStyle/>
          <a:p>
            <a:fld id="{86CB4B4D-7CA3-9044-876B-883B54F8677D}" type="slidenum">
              <a:rPr/>
            </a:fld>
            <a:endParaRPr/>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 name="Title 1"/>
          <p:cNvSpPr txBox="1"/>
          <p:nvPr>
            <p:ph type="title"/>
          </p:nvPr>
        </p:nvSpPr>
        <p:spPr>
          <a:xfrm>
            <a:off x="838200" y="365126"/>
            <a:ext cx="10515600" cy="1069228"/>
          </a:xfrm>
          <a:prstGeom prst="rect">
            <a:avLst/>
          </a:prstGeom>
        </p:spPr>
        <p:txBody>
          <a:bodyPr/>
          <a:lstStyle/>
          <a:p>
            <a:r>
              <a:t>Project Timeline Diagram</a:t>
            </a:r>
          </a:p>
        </p:txBody>
      </p:sp>
      <p:sp>
        <p:nvSpPr>
          <p:cNvPr id="172" name="Date Placeholder 3"/>
          <p:cNvSpPr txBox="1"/>
          <p:nvPr/>
        </p:nvSpPr>
        <p:spPr>
          <a:xfrm>
            <a:off x="883919" y="6414760"/>
            <a:ext cx="2651762" cy="248305"/>
          </a:xfrm>
          <a:prstGeom prst="rect">
            <a:avLst/>
          </a:prstGeom>
          <a:ln w="12700">
            <a:miter lim="400000"/>
          </a:ln>
        </p:spPr>
        <p:txBody>
          <a:bodyPr lIns="45719" rIns="45719" anchor="ctr">
            <a:spAutoFit/>
          </a:bodyPr>
          <a:lstStyle>
            <a:lvl1pPr>
              <a:defRPr sz="1200">
                <a:solidFill>
                  <a:srgbClr val="888888"/>
                </a:solidFill>
              </a:defRPr>
            </a:lvl1pPr>
          </a:lstStyle>
          <a:p>
            <a:r>
              <a:t>10/24/2024</a:t>
            </a:r>
          </a:p>
        </p:txBody>
      </p:sp>
      <p:sp>
        <p:nvSpPr>
          <p:cNvPr id="173" name="Slide Number Placeholder 4"/>
          <p:cNvSpPr txBox="1"/>
          <p:nvPr>
            <p:ph type="sldNum" sz="quarter" idx="2"/>
          </p:nvPr>
        </p:nvSpPr>
        <p:spPr>
          <a:xfrm>
            <a:off x="11095176" y="6414760"/>
            <a:ext cx="258624" cy="248305"/>
          </a:xfrm>
          <a:prstGeom prst="rect">
            <a:avLst/>
          </a:prstGeom>
        </p:spPr>
        <p:txBody>
          <a:bodyPr/>
          <a:lstStyle/>
          <a:p>
            <a:fld id="{86CB4B4D-7CA3-9044-876B-883B54F8677D}" type="slidenum">
              <a:rPr/>
            </a:fld>
            <a:endParaRPr/>
          </a:p>
        </p:txBody>
      </p:sp>
      <p:pic>
        <p:nvPicPr>
          <p:cNvPr id="2" name="Picture 1" descr="Timeline_diagram"/>
          <p:cNvPicPr>
            <a:picLocks noChangeAspect="1"/>
          </p:cNvPicPr>
          <p:nvPr/>
        </p:nvPicPr>
        <p:blipFill>
          <a:blip r:embed="rId1"/>
          <a:stretch>
            <a:fillRect/>
          </a:stretch>
        </p:blipFill>
        <p:spPr>
          <a:xfrm>
            <a:off x="421005" y="1193165"/>
            <a:ext cx="11627485" cy="5664835"/>
          </a:xfrm>
          <a:prstGeom prst="rect">
            <a:avLst/>
          </a:prstGeom>
        </p:spPr>
      </p:pic>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 name="Title 1"/>
          <p:cNvSpPr txBox="1"/>
          <p:nvPr>
            <p:ph type="title"/>
          </p:nvPr>
        </p:nvSpPr>
        <p:spPr>
          <a:xfrm>
            <a:off x="838200" y="365125"/>
            <a:ext cx="10515600" cy="889934"/>
          </a:xfrm>
          <a:prstGeom prst="rect">
            <a:avLst/>
          </a:prstGeom>
        </p:spPr>
        <p:txBody>
          <a:bodyPr/>
          <a:lstStyle/>
          <a:p>
            <a:pPr>
              <a:defRPr sz="3600"/>
            </a:pPr>
            <a:r>
              <a:t> </a:t>
            </a:r>
            <a:r>
              <a:rPr b="1" u="sng">
                <a:latin typeface="Times New Roman" panose="02020603050405020304"/>
                <a:ea typeface="Times New Roman" panose="02020603050405020304"/>
                <a:cs typeface="Times New Roman" panose="02020603050405020304"/>
                <a:sym typeface="Times New Roman" panose="02020603050405020304"/>
              </a:rPr>
              <a:t>System Design [ Entire system] - Team Approach</a:t>
            </a:r>
            <a:endParaRPr b="1" u="sng">
              <a:latin typeface="Times New Roman" panose="02020603050405020304"/>
              <a:ea typeface="Times New Roman" panose="02020603050405020304"/>
              <a:cs typeface="Times New Roman" panose="02020603050405020304"/>
              <a:sym typeface="Times New Roman" panose="02020603050405020304"/>
            </a:endParaRPr>
          </a:p>
        </p:txBody>
      </p:sp>
      <p:sp>
        <p:nvSpPr>
          <p:cNvPr id="176" name="Content Placeholder 2"/>
          <p:cNvSpPr txBox="1"/>
          <p:nvPr>
            <p:ph type="body" idx="1"/>
          </p:nvPr>
        </p:nvSpPr>
        <p:spPr>
          <a:xfrm>
            <a:off x="445769" y="1192306"/>
            <a:ext cx="10908032" cy="4984975"/>
          </a:xfrm>
          <a:prstGeom prst="rect">
            <a:avLst/>
          </a:prstGeom>
        </p:spPr>
        <p:txBody>
          <a:bodyPr/>
          <a:lstStyle/>
          <a:p>
            <a:pPr marL="0" indent="0">
              <a:buSzTx/>
              <a:buNone/>
              <a:defRPr>
                <a:latin typeface="Times New Roman" panose="02020603050405020304"/>
                <a:ea typeface="Times New Roman" panose="02020603050405020304"/>
                <a:cs typeface="Times New Roman" panose="02020603050405020304"/>
                <a:sym typeface="Times New Roman" panose="02020603050405020304"/>
              </a:defRPr>
            </a:pPr>
            <a:r>
              <a:t>UML diagram for depicting System Design-</a:t>
            </a:r>
          </a:p>
          <a:p>
            <a:pPr marL="514350" indent="-514350">
              <a:buFontTx/>
              <a:buAutoNum type="arabicPeriod"/>
            </a:pPr>
            <a:r>
              <a:t>System-architecture diagram High-level</a:t>
            </a:r>
          </a:p>
        </p:txBody>
      </p:sp>
      <p:sp>
        <p:nvSpPr>
          <p:cNvPr id="177" name="Date Placeholder 3"/>
          <p:cNvSpPr txBox="1"/>
          <p:nvPr/>
        </p:nvSpPr>
        <p:spPr>
          <a:xfrm>
            <a:off x="883919" y="6414760"/>
            <a:ext cx="2651762" cy="248305"/>
          </a:xfrm>
          <a:prstGeom prst="rect">
            <a:avLst/>
          </a:prstGeom>
          <a:ln w="12700">
            <a:miter lim="400000"/>
          </a:ln>
        </p:spPr>
        <p:txBody>
          <a:bodyPr lIns="45719" rIns="45719" anchor="ctr">
            <a:spAutoFit/>
          </a:bodyPr>
          <a:lstStyle>
            <a:lvl1pPr>
              <a:defRPr sz="1200">
                <a:solidFill>
                  <a:srgbClr val="888888"/>
                </a:solidFill>
              </a:defRPr>
            </a:lvl1pPr>
          </a:lstStyle>
          <a:p>
            <a:r>
              <a:t>10/24/2024</a:t>
            </a:r>
          </a:p>
        </p:txBody>
      </p:sp>
      <p:sp>
        <p:nvSpPr>
          <p:cNvPr id="178" name="Slide Number Placeholder 4"/>
          <p:cNvSpPr txBox="1"/>
          <p:nvPr>
            <p:ph type="sldNum" sz="quarter" idx="2"/>
          </p:nvPr>
        </p:nvSpPr>
        <p:spPr>
          <a:xfrm>
            <a:off x="11095176" y="6414760"/>
            <a:ext cx="258624" cy="248305"/>
          </a:xfrm>
          <a:prstGeom prst="rect">
            <a:avLst/>
          </a:prstGeom>
        </p:spPr>
        <p:txBody>
          <a:bodyPr/>
          <a:lstStyle/>
          <a:p>
            <a:fld id="{86CB4B4D-7CA3-9044-876B-883B54F8677D}" type="slidenum">
              <a:rPr/>
            </a:fld>
            <a:endParaRPr/>
          </a:p>
        </p:txBody>
      </p:sp>
      <p:pic>
        <p:nvPicPr>
          <p:cNvPr id="179" name="Picture 6" descr="Picture 6"/>
          <p:cNvPicPr>
            <a:picLocks noChangeAspect="1"/>
          </p:cNvPicPr>
          <p:nvPr/>
        </p:nvPicPr>
        <p:blipFill>
          <a:blip r:embed="rId1"/>
          <a:stretch>
            <a:fillRect/>
          </a:stretch>
        </p:blipFill>
        <p:spPr>
          <a:xfrm>
            <a:off x="564777" y="2143278"/>
            <a:ext cx="11277600" cy="4213072"/>
          </a:xfrm>
          <a:prstGeom prst="rect">
            <a:avLst/>
          </a:prstGeom>
          <a:ln w="12700">
            <a:miter lim="400000"/>
            <a:headEnd/>
            <a:tailEnd/>
          </a:ln>
        </p:spPr>
      </p:pic>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itle 1"/>
          <p:cNvSpPr txBox="1"/>
          <p:nvPr>
            <p:ph type="title"/>
          </p:nvPr>
        </p:nvSpPr>
        <p:spPr>
          <a:xfrm>
            <a:off x="838200" y="365125"/>
            <a:ext cx="10515600" cy="889934"/>
          </a:xfrm>
          <a:prstGeom prst="rect">
            <a:avLst/>
          </a:prstGeom>
        </p:spPr>
        <p:txBody>
          <a:bodyPr/>
          <a:lstStyle/>
          <a:p>
            <a:pPr>
              <a:defRPr sz="3600"/>
            </a:pPr>
            <a:r>
              <a:t> </a:t>
            </a:r>
            <a:r>
              <a:rPr b="1" u="sng">
                <a:latin typeface="Times New Roman" panose="02020603050405020304"/>
                <a:ea typeface="Times New Roman" panose="02020603050405020304"/>
                <a:cs typeface="Times New Roman" panose="02020603050405020304"/>
                <a:sym typeface="Times New Roman" panose="02020603050405020304"/>
              </a:rPr>
              <a:t>System Design [ Entire system] - Team Approach</a:t>
            </a:r>
            <a:endParaRPr b="1" u="sng">
              <a:latin typeface="Times New Roman" panose="02020603050405020304"/>
              <a:ea typeface="Times New Roman" panose="02020603050405020304"/>
              <a:cs typeface="Times New Roman" panose="02020603050405020304"/>
              <a:sym typeface="Times New Roman" panose="02020603050405020304"/>
            </a:endParaRPr>
          </a:p>
        </p:txBody>
      </p:sp>
      <p:sp>
        <p:nvSpPr>
          <p:cNvPr id="182" name="Content Placeholder 2"/>
          <p:cNvSpPr txBox="1"/>
          <p:nvPr>
            <p:ph type="body" idx="1"/>
          </p:nvPr>
        </p:nvSpPr>
        <p:spPr>
          <a:xfrm>
            <a:off x="445769" y="1192306"/>
            <a:ext cx="10908032" cy="4984975"/>
          </a:xfrm>
          <a:prstGeom prst="rect">
            <a:avLst/>
          </a:prstGeom>
        </p:spPr>
        <p:txBody>
          <a:bodyPr/>
          <a:lstStyle/>
          <a:p>
            <a:pPr marL="0" indent="0">
              <a:buSzTx/>
              <a:buNone/>
              <a:defRPr>
                <a:latin typeface="Times New Roman" panose="02020603050405020304"/>
                <a:ea typeface="Times New Roman" panose="02020603050405020304"/>
                <a:cs typeface="Times New Roman" panose="02020603050405020304"/>
                <a:sym typeface="Times New Roman" panose="02020603050405020304"/>
              </a:defRPr>
            </a:pPr>
            <a:r>
              <a:t>UML diagram for depicting System Design-</a:t>
            </a:r>
          </a:p>
          <a:p>
            <a:pPr marL="514350" indent="-514350">
              <a:buFontTx/>
              <a:buAutoNum type="arabicPeriod"/>
            </a:pPr>
            <a:r>
              <a:t>System-architecture diagram low-level</a:t>
            </a:r>
          </a:p>
        </p:txBody>
      </p:sp>
      <p:sp>
        <p:nvSpPr>
          <p:cNvPr id="183" name="Date Placeholder 3"/>
          <p:cNvSpPr txBox="1"/>
          <p:nvPr/>
        </p:nvSpPr>
        <p:spPr>
          <a:xfrm>
            <a:off x="883919" y="6414760"/>
            <a:ext cx="2651762" cy="248305"/>
          </a:xfrm>
          <a:prstGeom prst="rect">
            <a:avLst/>
          </a:prstGeom>
          <a:ln w="12700">
            <a:miter lim="400000"/>
          </a:ln>
        </p:spPr>
        <p:txBody>
          <a:bodyPr lIns="45719" rIns="45719" anchor="ctr">
            <a:spAutoFit/>
          </a:bodyPr>
          <a:lstStyle>
            <a:lvl1pPr>
              <a:defRPr sz="1200">
                <a:solidFill>
                  <a:srgbClr val="888888"/>
                </a:solidFill>
              </a:defRPr>
            </a:lvl1pPr>
          </a:lstStyle>
          <a:p>
            <a:r>
              <a:t>10/24/2024</a:t>
            </a:r>
          </a:p>
        </p:txBody>
      </p:sp>
      <p:sp>
        <p:nvSpPr>
          <p:cNvPr id="184" name="Slide Number Placeholder 4"/>
          <p:cNvSpPr txBox="1"/>
          <p:nvPr>
            <p:ph type="sldNum" sz="quarter" idx="2"/>
          </p:nvPr>
        </p:nvSpPr>
        <p:spPr>
          <a:xfrm>
            <a:off x="11095176" y="6414760"/>
            <a:ext cx="258624" cy="248305"/>
          </a:xfrm>
          <a:prstGeom prst="rect">
            <a:avLst/>
          </a:prstGeom>
        </p:spPr>
        <p:txBody>
          <a:bodyPr/>
          <a:lstStyle/>
          <a:p>
            <a:fld id="{86CB4B4D-7CA3-9044-876B-883B54F8677D}" type="slidenum">
              <a:rPr/>
            </a:fld>
            <a:endParaRPr/>
          </a:p>
        </p:txBody>
      </p:sp>
      <p:pic>
        <p:nvPicPr>
          <p:cNvPr id="185" name="Picture 7" descr="Picture 7"/>
          <p:cNvPicPr>
            <a:picLocks noChangeAspect="1"/>
          </p:cNvPicPr>
          <p:nvPr/>
        </p:nvPicPr>
        <p:blipFill>
          <a:blip r:embed="rId1"/>
          <a:stretch>
            <a:fillRect/>
          </a:stretch>
        </p:blipFill>
        <p:spPr>
          <a:xfrm>
            <a:off x="838200" y="2090796"/>
            <a:ext cx="10636623" cy="4402078"/>
          </a:xfrm>
          <a:prstGeom prst="rect">
            <a:avLst/>
          </a:prstGeom>
          <a:ln w="12700">
            <a:miter lim="400000"/>
            <a:headEnd/>
            <a:tailEnd/>
          </a:ln>
        </p:spPr>
      </p:pic>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 name="Title 1"/>
          <p:cNvSpPr txBox="1"/>
          <p:nvPr>
            <p:ph type="title"/>
          </p:nvPr>
        </p:nvSpPr>
        <p:spPr>
          <a:xfrm>
            <a:off x="838200" y="365125"/>
            <a:ext cx="10515600" cy="889934"/>
          </a:xfrm>
          <a:prstGeom prst="rect">
            <a:avLst/>
          </a:prstGeom>
        </p:spPr>
        <p:txBody>
          <a:bodyPr/>
          <a:lstStyle/>
          <a:p>
            <a:pPr>
              <a:defRPr sz="3600"/>
            </a:pPr>
            <a:r>
              <a:t> </a:t>
            </a:r>
            <a:r>
              <a:rPr b="1" u="sng">
                <a:latin typeface="Times New Roman" panose="02020603050405020304"/>
                <a:ea typeface="Times New Roman" panose="02020603050405020304"/>
                <a:cs typeface="Times New Roman" panose="02020603050405020304"/>
                <a:sym typeface="Times New Roman" panose="02020603050405020304"/>
              </a:rPr>
              <a:t>System Design [ Entire system] - Team Approach</a:t>
            </a:r>
            <a:endParaRPr b="1" u="sng">
              <a:latin typeface="Times New Roman" panose="02020603050405020304"/>
              <a:ea typeface="Times New Roman" panose="02020603050405020304"/>
              <a:cs typeface="Times New Roman" panose="02020603050405020304"/>
              <a:sym typeface="Times New Roman" panose="02020603050405020304"/>
            </a:endParaRPr>
          </a:p>
        </p:txBody>
      </p:sp>
      <p:sp>
        <p:nvSpPr>
          <p:cNvPr id="188" name="Content Placeholder 2"/>
          <p:cNvSpPr txBox="1"/>
          <p:nvPr>
            <p:ph type="body" idx="1"/>
          </p:nvPr>
        </p:nvSpPr>
        <p:spPr>
          <a:xfrm>
            <a:off x="445769" y="1192306"/>
            <a:ext cx="10908032" cy="4984975"/>
          </a:xfrm>
          <a:prstGeom prst="rect">
            <a:avLst/>
          </a:prstGeom>
        </p:spPr>
        <p:txBody>
          <a:bodyPr/>
          <a:lstStyle>
            <a:lvl1pPr marL="0" indent="0">
              <a:buSzTx/>
              <a:buNone/>
              <a:defRPr>
                <a:latin typeface="Times New Roman" panose="02020603050405020304"/>
                <a:ea typeface="Times New Roman" panose="02020603050405020304"/>
                <a:cs typeface="Times New Roman" panose="02020603050405020304"/>
                <a:sym typeface="Times New Roman" panose="02020603050405020304"/>
              </a:defRPr>
            </a:lvl1pPr>
          </a:lstStyle>
          <a:p>
            <a:r>
              <a:t>2. Use-case Diagram</a:t>
            </a:r>
          </a:p>
        </p:txBody>
      </p:sp>
      <p:sp>
        <p:nvSpPr>
          <p:cNvPr id="189" name="Date Placeholder 3"/>
          <p:cNvSpPr txBox="1"/>
          <p:nvPr/>
        </p:nvSpPr>
        <p:spPr>
          <a:xfrm>
            <a:off x="883919" y="6414760"/>
            <a:ext cx="2651762" cy="248305"/>
          </a:xfrm>
          <a:prstGeom prst="rect">
            <a:avLst/>
          </a:prstGeom>
          <a:ln w="12700">
            <a:miter lim="400000"/>
          </a:ln>
        </p:spPr>
        <p:txBody>
          <a:bodyPr lIns="45719" rIns="45719" anchor="ctr">
            <a:spAutoFit/>
          </a:bodyPr>
          <a:lstStyle>
            <a:lvl1pPr>
              <a:defRPr sz="1200">
                <a:solidFill>
                  <a:srgbClr val="888888"/>
                </a:solidFill>
              </a:defRPr>
            </a:lvl1pPr>
          </a:lstStyle>
          <a:p>
            <a:r>
              <a:t>10/24/2024</a:t>
            </a:r>
          </a:p>
        </p:txBody>
      </p:sp>
      <p:sp>
        <p:nvSpPr>
          <p:cNvPr id="190" name="Slide Number Placeholder 4"/>
          <p:cNvSpPr txBox="1"/>
          <p:nvPr>
            <p:ph type="sldNum" sz="quarter" idx="2"/>
          </p:nvPr>
        </p:nvSpPr>
        <p:spPr>
          <a:xfrm>
            <a:off x="11095176" y="6414760"/>
            <a:ext cx="258624" cy="248305"/>
          </a:xfrm>
          <a:prstGeom prst="rect">
            <a:avLst/>
          </a:prstGeom>
        </p:spPr>
        <p:txBody>
          <a:bodyPr/>
          <a:lstStyle/>
          <a:p>
            <a:fld id="{86CB4B4D-7CA3-9044-876B-883B54F8677D}" type="slidenum">
              <a:rPr/>
            </a:fld>
            <a:endParaRPr/>
          </a:p>
        </p:txBody>
      </p:sp>
      <p:pic>
        <p:nvPicPr>
          <p:cNvPr id="191" name="Picture 7" descr="Picture 7"/>
          <p:cNvPicPr>
            <a:picLocks noChangeAspect="1"/>
          </p:cNvPicPr>
          <p:nvPr/>
        </p:nvPicPr>
        <p:blipFill>
          <a:blip r:embed="rId1"/>
          <a:stretch>
            <a:fillRect/>
          </a:stretch>
        </p:blipFill>
        <p:spPr>
          <a:xfrm>
            <a:off x="5316070" y="1192306"/>
            <a:ext cx="4666130" cy="5624000"/>
          </a:xfrm>
          <a:prstGeom prst="rect">
            <a:avLst/>
          </a:prstGeom>
          <a:ln w="12700">
            <a:miter lim="400000"/>
            <a:headEnd/>
            <a:tailEnd/>
          </a:ln>
        </p:spPr>
      </p:pic>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 name="Title 1"/>
          <p:cNvSpPr txBox="1"/>
          <p:nvPr>
            <p:ph type="title"/>
          </p:nvPr>
        </p:nvSpPr>
        <p:spPr>
          <a:xfrm>
            <a:off x="838200" y="365125"/>
            <a:ext cx="10515600" cy="889934"/>
          </a:xfrm>
          <a:prstGeom prst="rect">
            <a:avLst/>
          </a:prstGeom>
        </p:spPr>
        <p:txBody>
          <a:bodyPr/>
          <a:lstStyle/>
          <a:p>
            <a:pPr>
              <a:defRPr sz="3600"/>
            </a:pPr>
            <a:r>
              <a:t> </a:t>
            </a:r>
            <a:r>
              <a:rPr b="1" u="sng">
                <a:latin typeface="Times New Roman" panose="02020603050405020304"/>
                <a:ea typeface="Times New Roman" panose="02020603050405020304"/>
                <a:cs typeface="Times New Roman" panose="02020603050405020304"/>
                <a:sym typeface="Times New Roman" panose="02020603050405020304"/>
              </a:rPr>
              <a:t>System Design [ Entire system] - Team Approach</a:t>
            </a:r>
            <a:endParaRPr b="1" u="sng">
              <a:latin typeface="Times New Roman" panose="02020603050405020304"/>
              <a:ea typeface="Times New Roman" panose="02020603050405020304"/>
              <a:cs typeface="Times New Roman" panose="02020603050405020304"/>
              <a:sym typeface="Times New Roman" panose="02020603050405020304"/>
            </a:endParaRPr>
          </a:p>
        </p:txBody>
      </p:sp>
      <p:sp>
        <p:nvSpPr>
          <p:cNvPr id="194" name="Content Placeholder 2"/>
          <p:cNvSpPr txBox="1"/>
          <p:nvPr>
            <p:ph type="body" idx="1"/>
          </p:nvPr>
        </p:nvSpPr>
        <p:spPr>
          <a:xfrm>
            <a:off x="445769" y="1192306"/>
            <a:ext cx="10908032" cy="4984975"/>
          </a:xfrm>
          <a:prstGeom prst="rect">
            <a:avLst/>
          </a:prstGeom>
        </p:spPr>
        <p:txBody>
          <a:bodyPr/>
          <a:lstStyle>
            <a:lvl1pPr marL="0" indent="0">
              <a:buSzTx/>
              <a:buNone/>
            </a:lvl1pPr>
          </a:lstStyle>
          <a:p>
            <a:r>
              <a:t>3. Sequence diagram</a:t>
            </a:r>
          </a:p>
        </p:txBody>
      </p:sp>
      <p:sp>
        <p:nvSpPr>
          <p:cNvPr id="195" name="Date Placeholder 3"/>
          <p:cNvSpPr txBox="1"/>
          <p:nvPr/>
        </p:nvSpPr>
        <p:spPr>
          <a:xfrm>
            <a:off x="883919" y="6414760"/>
            <a:ext cx="2651762" cy="248305"/>
          </a:xfrm>
          <a:prstGeom prst="rect">
            <a:avLst/>
          </a:prstGeom>
          <a:ln w="12700">
            <a:miter lim="400000"/>
          </a:ln>
        </p:spPr>
        <p:txBody>
          <a:bodyPr lIns="45719" rIns="45719" anchor="ctr">
            <a:spAutoFit/>
          </a:bodyPr>
          <a:lstStyle>
            <a:lvl1pPr>
              <a:defRPr sz="1200">
                <a:solidFill>
                  <a:srgbClr val="888888"/>
                </a:solidFill>
              </a:defRPr>
            </a:lvl1pPr>
          </a:lstStyle>
          <a:p>
            <a:r>
              <a:t>10/24/2024</a:t>
            </a:r>
          </a:p>
        </p:txBody>
      </p:sp>
      <p:sp>
        <p:nvSpPr>
          <p:cNvPr id="196" name="Slide Number Placeholder 4"/>
          <p:cNvSpPr txBox="1"/>
          <p:nvPr>
            <p:ph type="sldNum" sz="quarter" idx="2"/>
          </p:nvPr>
        </p:nvSpPr>
        <p:spPr>
          <a:xfrm>
            <a:off x="11095176" y="6414760"/>
            <a:ext cx="258624" cy="248305"/>
          </a:xfrm>
          <a:prstGeom prst="rect">
            <a:avLst/>
          </a:prstGeom>
        </p:spPr>
        <p:txBody>
          <a:bodyPr/>
          <a:lstStyle/>
          <a:p>
            <a:fld id="{86CB4B4D-7CA3-9044-876B-883B54F8677D}" type="slidenum">
              <a:rPr/>
            </a:fld>
            <a:endParaRPr/>
          </a:p>
        </p:txBody>
      </p:sp>
      <p:pic>
        <p:nvPicPr>
          <p:cNvPr id="197" name="Picture 7" descr="Picture 7"/>
          <p:cNvPicPr>
            <a:picLocks noChangeAspect="1"/>
          </p:cNvPicPr>
          <p:nvPr/>
        </p:nvPicPr>
        <p:blipFill>
          <a:blip r:embed="rId1"/>
          <a:stretch>
            <a:fillRect/>
          </a:stretch>
        </p:blipFill>
        <p:spPr>
          <a:xfrm>
            <a:off x="121697" y="1736501"/>
            <a:ext cx="11944796" cy="4984974"/>
          </a:xfrm>
          <a:prstGeom prst="rect">
            <a:avLst/>
          </a:prstGeom>
          <a:ln w="12700">
            <a:miter lim="400000"/>
            <a:headEnd/>
            <a:tailEnd/>
          </a:ln>
        </p:spPr>
      </p:pic>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 name="Title 1"/>
          <p:cNvSpPr txBox="1"/>
          <p:nvPr>
            <p:ph type="title"/>
          </p:nvPr>
        </p:nvSpPr>
        <p:spPr>
          <a:xfrm>
            <a:off x="838200" y="365125"/>
            <a:ext cx="10515600" cy="889934"/>
          </a:xfrm>
          <a:prstGeom prst="rect">
            <a:avLst/>
          </a:prstGeom>
        </p:spPr>
        <p:txBody>
          <a:bodyPr/>
          <a:lstStyle/>
          <a:p>
            <a:pPr>
              <a:defRPr sz="3600"/>
            </a:pPr>
            <a:r>
              <a:t> </a:t>
            </a:r>
            <a:r>
              <a:rPr b="1" u="sng">
                <a:latin typeface="Times New Roman" panose="02020603050405020304"/>
                <a:ea typeface="Times New Roman" panose="02020603050405020304"/>
                <a:cs typeface="Times New Roman" panose="02020603050405020304"/>
                <a:sym typeface="Times New Roman" panose="02020603050405020304"/>
              </a:rPr>
              <a:t>System Design [ Entire system] - Team Approach</a:t>
            </a:r>
            <a:endParaRPr b="1" u="sng">
              <a:latin typeface="Times New Roman" panose="02020603050405020304"/>
              <a:ea typeface="Times New Roman" panose="02020603050405020304"/>
              <a:cs typeface="Times New Roman" panose="02020603050405020304"/>
              <a:sym typeface="Times New Roman" panose="02020603050405020304"/>
            </a:endParaRPr>
          </a:p>
        </p:txBody>
      </p:sp>
      <p:sp>
        <p:nvSpPr>
          <p:cNvPr id="200" name="Content Placeholder 2"/>
          <p:cNvSpPr txBox="1"/>
          <p:nvPr>
            <p:ph type="body" idx="1"/>
          </p:nvPr>
        </p:nvSpPr>
        <p:spPr>
          <a:xfrm>
            <a:off x="445769" y="1192306"/>
            <a:ext cx="10908032" cy="4984975"/>
          </a:xfrm>
          <a:prstGeom prst="rect">
            <a:avLst/>
          </a:prstGeom>
        </p:spPr>
        <p:txBody>
          <a:bodyPr/>
          <a:lstStyle>
            <a:lvl1pPr marL="0" indent="0">
              <a:buSzTx/>
              <a:buNone/>
            </a:lvl1pPr>
          </a:lstStyle>
          <a:p>
            <a:r>
              <a:t>3. Class diagram</a:t>
            </a:r>
          </a:p>
        </p:txBody>
      </p:sp>
      <p:sp>
        <p:nvSpPr>
          <p:cNvPr id="201" name="Date Placeholder 3"/>
          <p:cNvSpPr txBox="1"/>
          <p:nvPr/>
        </p:nvSpPr>
        <p:spPr>
          <a:xfrm>
            <a:off x="883919" y="6414760"/>
            <a:ext cx="2651762" cy="248305"/>
          </a:xfrm>
          <a:prstGeom prst="rect">
            <a:avLst/>
          </a:prstGeom>
          <a:ln w="12700">
            <a:miter lim="400000"/>
          </a:ln>
        </p:spPr>
        <p:txBody>
          <a:bodyPr lIns="45719" rIns="45719" anchor="ctr">
            <a:spAutoFit/>
          </a:bodyPr>
          <a:lstStyle>
            <a:lvl1pPr>
              <a:defRPr sz="1200">
                <a:solidFill>
                  <a:srgbClr val="888888"/>
                </a:solidFill>
              </a:defRPr>
            </a:lvl1pPr>
          </a:lstStyle>
          <a:p>
            <a:r>
              <a:t>10/24/2024</a:t>
            </a:r>
          </a:p>
        </p:txBody>
      </p:sp>
      <p:sp>
        <p:nvSpPr>
          <p:cNvPr id="202" name="Slide Number Placeholder 4"/>
          <p:cNvSpPr txBox="1"/>
          <p:nvPr>
            <p:ph type="sldNum" sz="quarter" idx="2"/>
          </p:nvPr>
        </p:nvSpPr>
        <p:spPr>
          <a:xfrm>
            <a:off x="11095176" y="6414760"/>
            <a:ext cx="258624" cy="248305"/>
          </a:xfrm>
          <a:prstGeom prst="rect">
            <a:avLst/>
          </a:prstGeom>
        </p:spPr>
        <p:txBody>
          <a:bodyPr/>
          <a:lstStyle/>
          <a:p>
            <a:fld id="{86CB4B4D-7CA3-9044-876B-883B54F8677D}" type="slidenum">
              <a:rPr/>
            </a:fld>
            <a:endParaRPr/>
          </a:p>
        </p:txBody>
      </p:sp>
      <p:pic>
        <p:nvPicPr>
          <p:cNvPr id="203" name="Picture 9" descr="Picture 9"/>
          <p:cNvPicPr>
            <a:picLocks noChangeAspect="1"/>
          </p:cNvPicPr>
          <p:nvPr/>
        </p:nvPicPr>
        <p:blipFill>
          <a:blip r:embed="rId1"/>
          <a:stretch>
            <a:fillRect/>
          </a:stretch>
        </p:blipFill>
        <p:spPr>
          <a:xfrm>
            <a:off x="636493" y="1524189"/>
            <a:ext cx="10641106" cy="5197286"/>
          </a:xfrm>
          <a:prstGeom prst="rect">
            <a:avLst/>
          </a:prstGeom>
          <a:ln w="12700">
            <a:miter lim="400000"/>
            <a:headEnd/>
            <a:tailEnd/>
          </a:ln>
        </p:spPr>
      </p:pic>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 name="Title 1"/>
          <p:cNvSpPr txBox="1"/>
          <p:nvPr>
            <p:ph type="title"/>
          </p:nvPr>
        </p:nvSpPr>
        <p:spPr>
          <a:xfrm>
            <a:off x="838200" y="365125"/>
            <a:ext cx="10515600" cy="889934"/>
          </a:xfrm>
          <a:prstGeom prst="rect">
            <a:avLst/>
          </a:prstGeom>
        </p:spPr>
        <p:txBody>
          <a:bodyPr/>
          <a:lstStyle/>
          <a:p>
            <a:pPr>
              <a:defRPr sz="3600"/>
            </a:pPr>
            <a:r>
              <a:t> </a:t>
            </a:r>
            <a:r>
              <a:rPr b="1" u="sng">
                <a:latin typeface="Times New Roman" panose="02020603050405020304"/>
                <a:ea typeface="Times New Roman" panose="02020603050405020304"/>
                <a:cs typeface="Times New Roman" panose="02020603050405020304"/>
                <a:sym typeface="Times New Roman" panose="02020603050405020304"/>
              </a:rPr>
              <a:t>System Design [ Entire system] - Team Approach</a:t>
            </a:r>
            <a:endParaRPr b="1" u="sng">
              <a:latin typeface="Times New Roman" panose="02020603050405020304"/>
              <a:ea typeface="Times New Roman" panose="02020603050405020304"/>
              <a:cs typeface="Times New Roman" panose="02020603050405020304"/>
              <a:sym typeface="Times New Roman" panose="02020603050405020304"/>
            </a:endParaRPr>
          </a:p>
        </p:txBody>
      </p:sp>
      <p:sp>
        <p:nvSpPr>
          <p:cNvPr id="206" name="Content Placeholder 2"/>
          <p:cNvSpPr txBox="1"/>
          <p:nvPr>
            <p:ph type="body" idx="1"/>
          </p:nvPr>
        </p:nvSpPr>
        <p:spPr>
          <a:xfrm>
            <a:off x="445769" y="1192306"/>
            <a:ext cx="10908032" cy="4984975"/>
          </a:xfrm>
          <a:prstGeom prst="rect">
            <a:avLst/>
          </a:prstGeom>
        </p:spPr>
        <p:txBody>
          <a:bodyPr/>
          <a:lstStyle>
            <a:lvl1pPr marL="0" indent="0">
              <a:buSzTx/>
              <a:buNone/>
            </a:lvl1pPr>
          </a:lstStyle>
          <a:p>
            <a:r>
              <a:t>3. Activity diagram</a:t>
            </a:r>
          </a:p>
        </p:txBody>
      </p:sp>
      <p:sp>
        <p:nvSpPr>
          <p:cNvPr id="207" name="Date Placeholder 3"/>
          <p:cNvSpPr txBox="1"/>
          <p:nvPr/>
        </p:nvSpPr>
        <p:spPr>
          <a:xfrm>
            <a:off x="883919" y="6414760"/>
            <a:ext cx="2651762" cy="248305"/>
          </a:xfrm>
          <a:prstGeom prst="rect">
            <a:avLst/>
          </a:prstGeom>
          <a:ln w="12700">
            <a:miter lim="400000"/>
          </a:ln>
        </p:spPr>
        <p:txBody>
          <a:bodyPr lIns="45719" rIns="45719" anchor="ctr">
            <a:spAutoFit/>
          </a:bodyPr>
          <a:lstStyle>
            <a:lvl1pPr>
              <a:defRPr sz="1200">
                <a:solidFill>
                  <a:srgbClr val="888888"/>
                </a:solidFill>
              </a:defRPr>
            </a:lvl1pPr>
          </a:lstStyle>
          <a:p>
            <a:r>
              <a:t>10/24/2024</a:t>
            </a:r>
          </a:p>
        </p:txBody>
      </p:sp>
      <p:sp>
        <p:nvSpPr>
          <p:cNvPr id="208" name="Slide Number Placeholder 4"/>
          <p:cNvSpPr txBox="1"/>
          <p:nvPr>
            <p:ph type="sldNum" sz="quarter" idx="2"/>
          </p:nvPr>
        </p:nvSpPr>
        <p:spPr>
          <a:xfrm>
            <a:off x="11095176" y="6414760"/>
            <a:ext cx="258624" cy="248305"/>
          </a:xfrm>
          <a:prstGeom prst="rect">
            <a:avLst/>
          </a:prstGeom>
        </p:spPr>
        <p:txBody>
          <a:bodyPr/>
          <a:lstStyle/>
          <a:p>
            <a:fld id="{86CB4B4D-7CA3-9044-876B-883B54F8677D}" type="slidenum">
              <a:rPr/>
            </a:fld>
            <a:endParaRPr/>
          </a:p>
        </p:txBody>
      </p:sp>
      <p:pic>
        <p:nvPicPr>
          <p:cNvPr id="209" name="Picture 6" descr="Picture 6"/>
          <p:cNvPicPr>
            <a:picLocks noChangeAspect="1"/>
          </p:cNvPicPr>
          <p:nvPr/>
        </p:nvPicPr>
        <p:blipFill>
          <a:blip r:embed="rId1"/>
          <a:stretch>
            <a:fillRect/>
          </a:stretch>
        </p:blipFill>
        <p:spPr>
          <a:xfrm>
            <a:off x="838200" y="1595718"/>
            <a:ext cx="10515600" cy="4897157"/>
          </a:xfrm>
          <a:prstGeom prst="rect">
            <a:avLst/>
          </a:prstGeom>
          <a:ln w="12700">
            <a:miter lim="400000"/>
            <a:headEnd/>
            <a:tailEnd/>
          </a:ln>
        </p:spPr>
      </p:pic>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 name="Google Shape;195;p45"/>
          <p:cNvSpPr txBox="1"/>
          <p:nvPr/>
        </p:nvSpPr>
        <p:spPr>
          <a:xfrm>
            <a:off x="1707920" y="468203"/>
            <a:ext cx="8624800" cy="495607"/>
          </a:xfrm>
          <a:prstGeom prst="rect">
            <a:avLst/>
          </a:prstGeom>
          <a:ln w="12700">
            <a:miter lim="400000"/>
          </a:ln>
        </p:spPr>
        <p:txBody>
          <a:bodyPr lIns="44999" tIns="44999" rIns="44999" bIns="44999" anchor="ctr">
            <a:spAutoFit/>
          </a:bodyPr>
          <a:lstStyle>
            <a:lvl1pPr defTabSz="1219200">
              <a:lnSpc>
                <a:spcPct val="95000"/>
              </a:lnSpc>
              <a:defRPr sz="3200" b="1">
                <a:solidFill>
                  <a:srgbClr val="002060"/>
                </a:solidFill>
              </a:defRPr>
            </a:lvl1pPr>
          </a:lstStyle>
          <a:p>
            <a:r>
              <a:t>Implementation and Testing</a:t>
            </a:r>
          </a:p>
        </p:txBody>
      </p:sp>
      <p:sp>
        <p:nvSpPr>
          <p:cNvPr id="271" name="Text Placeholder 2"/>
          <p:cNvSpPr txBox="1"/>
          <p:nvPr>
            <p:ph type="body" idx="1"/>
          </p:nvPr>
        </p:nvSpPr>
        <p:spPr>
          <a:xfrm>
            <a:off x="238125" y="1547370"/>
            <a:ext cx="10496070" cy="3977281"/>
          </a:xfrm>
          <a:prstGeom prst="rect">
            <a:avLst/>
          </a:prstGeom>
        </p:spPr>
        <p:txBody>
          <a:bodyPr/>
          <a:lstStyle>
            <a:lvl1pPr algn="just"/>
          </a:lstStyle>
          <a:p>
            <a:r>
              <a:t>	</a:t>
            </a:r>
          </a:p>
        </p:txBody>
      </p:sp>
      <p:sp>
        <p:nvSpPr>
          <p:cNvPr id="272" name="TextBox 3"/>
          <p:cNvSpPr txBox="1"/>
          <p:nvPr/>
        </p:nvSpPr>
        <p:spPr>
          <a:xfrm>
            <a:off x="746761" y="1333349"/>
            <a:ext cx="10908029" cy="645610"/>
          </a:xfrm>
          <a:prstGeom prst="rect">
            <a:avLst/>
          </a:prstGeom>
          <a:ln w="12700">
            <a:miter lim="400000"/>
          </a:ln>
        </p:spPr>
        <p:txBody>
          <a:bodyPr lIns="60959" tIns="60959" rIns="60959" bIns="60959">
            <a:spAutoFit/>
          </a:bodyPr>
          <a:lstStyle/>
          <a:p>
            <a:pPr defTabSz="1219200">
              <a:defRPr b="1">
                <a:solidFill>
                  <a:srgbClr val="0F253F"/>
                </a:solidFill>
                <a:latin typeface="Times New Roman" panose="02020603050405020304"/>
                <a:ea typeface="Times New Roman" panose="02020603050405020304"/>
                <a:cs typeface="Times New Roman" panose="02020603050405020304"/>
                <a:sym typeface="Times New Roman" panose="02020603050405020304"/>
              </a:defRPr>
            </a:pPr>
            <a:r>
              <a:t>Implementation</a:t>
            </a:r>
            <a:r>
              <a:rPr>
                <a:solidFill>
                  <a:srgbClr val="000000"/>
                </a:solidFill>
              </a:rPr>
              <a:t>:</a:t>
            </a:r>
            <a:r>
              <a:rPr b="0">
                <a:solidFill>
                  <a:srgbClr val="000000"/>
                </a:solidFill>
              </a:rPr>
              <a:t>. </a:t>
            </a:r>
            <a:endParaRPr b="0">
              <a:solidFill>
                <a:srgbClr val="000000"/>
              </a:solidFill>
            </a:endParaRPr>
          </a:p>
        </p:txBody>
      </p:sp>
      <p:pic>
        <p:nvPicPr>
          <p:cNvPr id="273" name="Image" descr="Image"/>
          <p:cNvPicPr>
            <a:picLocks noChangeAspect="1"/>
          </p:cNvPicPr>
          <p:nvPr/>
        </p:nvPicPr>
        <p:blipFill>
          <a:blip r:embed="rId1"/>
          <a:stretch>
            <a:fillRect/>
          </a:stretch>
        </p:blipFill>
        <p:spPr>
          <a:xfrm>
            <a:off x="169565" y="1964262"/>
            <a:ext cx="6062324" cy="2757349"/>
          </a:xfrm>
          <a:prstGeom prst="rect">
            <a:avLst/>
          </a:prstGeom>
          <a:ln w="12700">
            <a:miter lim="400000"/>
            <a:headEnd/>
            <a:tailEnd/>
          </a:ln>
        </p:spPr>
      </p:pic>
      <p:pic>
        <p:nvPicPr>
          <p:cNvPr id="274" name="Image" descr="Image"/>
          <p:cNvPicPr>
            <a:picLocks noChangeAspect="1"/>
          </p:cNvPicPr>
          <p:nvPr/>
        </p:nvPicPr>
        <p:blipFill>
          <a:blip r:embed="rId2"/>
          <a:stretch>
            <a:fillRect/>
          </a:stretch>
        </p:blipFill>
        <p:spPr>
          <a:xfrm>
            <a:off x="5748327" y="3719990"/>
            <a:ext cx="5960834" cy="2512809"/>
          </a:xfrm>
          <a:prstGeom prst="rect">
            <a:avLst/>
          </a:prstGeom>
          <a:ln w="12700">
            <a:miter lim="400000"/>
            <a:headEnd/>
            <a:tailEnd/>
          </a:ln>
        </p:spPr>
      </p:pic>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0" name="Google Shape;165;p40"/>
          <p:cNvGraphicFramePr/>
          <p:nvPr/>
        </p:nvGraphicFramePr>
        <p:xfrm>
          <a:off x="2545599" y="1017135"/>
          <a:ext cx="7100802" cy="5347668"/>
        </p:xfrm>
        <a:graphic>
          <a:graphicData uri="http://schemas.openxmlformats.org/drawingml/2006/table">
            <a:tbl>
              <a:tblPr>
                <a:tableStyleId>{4C3C2611-4C71-4FC5-86AE-919BDF0F9419}</a:tableStyleId>
              </a:tblPr>
              <a:tblGrid>
                <a:gridCol w="884145"/>
                <a:gridCol w="5053246"/>
                <a:gridCol w="1153883"/>
              </a:tblGrid>
              <a:tr h="577394">
                <a:tc>
                  <a:txBody>
                    <a:bodyPr/>
                    <a:lstStyle/>
                    <a:p>
                      <a:pPr algn="ctr" defTabSz="1219200">
                        <a:defRPr sz="1800"/>
                      </a:pPr>
                      <a:r>
                        <a:rPr sz="2000" b="1"/>
                        <a:t>S.no.</a:t>
                      </a:r>
                      <a:endParaRPr sz="2000" b="1"/>
                    </a:p>
                  </a:txBody>
                  <a:tcPr marL="91425" marR="91425" marT="91425" marB="91425"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chemeClr val="accent1"/>
                    </a:solidFill>
                  </a:tcPr>
                </a:tc>
                <a:tc>
                  <a:txBody>
                    <a:bodyPr/>
                    <a:lstStyle/>
                    <a:p>
                      <a:pPr algn="ctr" defTabSz="1219200">
                        <a:defRPr sz="1800"/>
                      </a:pPr>
                      <a:r>
                        <a:rPr sz="2400" b="1"/>
                        <a:t>Table of Contents</a:t>
                      </a:r>
                      <a:endParaRPr sz="2400" b="1"/>
                    </a:p>
                  </a:txBody>
                  <a:tcPr marL="91425" marR="91425" marT="91425" marB="91425"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chemeClr val="accent1"/>
                    </a:solidFill>
                  </a:tcPr>
                </a:tc>
                <a:tc>
                  <a:txBody>
                    <a:bodyPr/>
                    <a:lstStyle/>
                    <a:p>
                      <a:pPr algn="ctr" defTabSz="1219200">
                        <a:defRPr sz="1800"/>
                      </a:pPr>
                      <a:r>
                        <a:rPr b="1"/>
                        <a:t>Page No.</a:t>
                      </a:r>
                      <a:endParaRPr b="1"/>
                    </a:p>
                  </a:txBody>
                  <a:tcPr marL="91425" marR="91425" marT="91425" marB="91425"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chemeClr val="accent1"/>
                    </a:solidFill>
                  </a:tcPr>
                </a:tc>
              </a:tr>
              <a:tr h="572143">
                <a:tc>
                  <a:txBody>
                    <a:bodyPr/>
                    <a:lstStyle/>
                    <a:p>
                      <a:pPr algn="ctr" defTabSz="1219200">
                        <a:defRPr sz="1800"/>
                      </a:pPr>
                      <a:r>
                        <a:t>1.</a:t>
                      </a:r>
                    </a:p>
                  </a:txBody>
                  <a:tcPr marL="91425" marR="91425" marT="91425" marB="91425"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algn="l" defTabSz="1219200">
                        <a:defRPr sz="1800"/>
                      </a:pPr>
                      <a:r>
                        <a:rPr sz="2000"/>
                        <a:t>Problem Statement</a:t>
                      </a:r>
                      <a:endParaRPr sz="2000"/>
                    </a:p>
                  </a:txBody>
                  <a:tcPr marL="91425" marR="91425" marT="91425" marB="91425"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algn="ctr" defTabSz="1219200">
                        <a:defRPr sz="1800"/>
                      </a:pPr>
                      <a:r>
                        <a:t>8</a:t>
                      </a:r>
                    </a:p>
                  </a:txBody>
                  <a:tcPr marL="91425" marR="91425" marT="91425" marB="91425"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r>
              <a:tr h="572143">
                <a:tc>
                  <a:txBody>
                    <a:bodyPr/>
                    <a:lstStyle/>
                    <a:p>
                      <a:pPr algn="ctr" defTabSz="1219200">
                        <a:defRPr sz="1800"/>
                      </a:pPr>
                      <a:r>
                        <a:t>2.</a:t>
                      </a:r>
                    </a:p>
                  </a:txBody>
                  <a:tcPr marL="91425" marR="91425" marT="91425" marB="91425"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algn="l" defTabSz="1219200">
                        <a:defRPr sz="1800"/>
                      </a:pPr>
                      <a:r>
                        <a:rPr sz="2000"/>
                        <a:t>Literature Survey</a:t>
                      </a:r>
                      <a:endParaRPr sz="2000"/>
                    </a:p>
                  </a:txBody>
                  <a:tcPr marL="91425" marR="91425" marT="91425" marB="91425"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algn="ctr" defTabSz="1219200">
                        <a:defRPr sz="1800"/>
                      </a:pPr>
                      <a:r>
                        <a:t>4</a:t>
                      </a:r>
                    </a:p>
                  </a:txBody>
                  <a:tcPr marL="91425" marR="91425" marT="91425" marB="91425"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r>
              <a:tr h="572143">
                <a:tc>
                  <a:txBody>
                    <a:bodyPr/>
                    <a:lstStyle/>
                    <a:p>
                      <a:pPr algn="ctr" defTabSz="1219200">
                        <a:defRPr sz="1800"/>
                      </a:pPr>
                      <a:r>
                        <a:t>3.</a:t>
                      </a:r>
                    </a:p>
                  </a:txBody>
                  <a:tcPr marL="91425" marR="91425" marT="91425" marB="91425"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algn="l" defTabSz="1219200">
                        <a:defRPr sz="1800"/>
                      </a:pPr>
                      <a:r>
                        <a:rPr sz="2000"/>
                        <a:t>Requirements Gathering</a:t>
                      </a:r>
                      <a:endParaRPr sz="2000"/>
                    </a:p>
                  </a:txBody>
                  <a:tcPr marL="91425" marR="91425" marT="91425" marB="91425"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algn="ctr" defTabSz="1219200">
                        <a:defRPr sz="1800"/>
                      </a:pPr>
                      <a:r>
                        <a:t>11</a:t>
                      </a:r>
                    </a:p>
                  </a:txBody>
                  <a:tcPr marL="91425" marR="91425" marT="91425" marB="91425"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r>
              <a:tr h="572143">
                <a:tc>
                  <a:txBody>
                    <a:bodyPr/>
                    <a:lstStyle/>
                    <a:p>
                      <a:pPr algn="ctr" defTabSz="1219200">
                        <a:defRPr sz="1800"/>
                      </a:pPr>
                      <a:r>
                        <a:t>4.</a:t>
                      </a:r>
                    </a:p>
                  </a:txBody>
                  <a:tcPr marL="91425" marR="91425" marT="91425" marB="91425"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algn="l" defTabSz="1219200">
                        <a:defRPr sz="1800"/>
                      </a:pPr>
                      <a:r>
                        <a:rPr sz="2000"/>
                        <a:t>Project Timeline</a:t>
                      </a:r>
                      <a:endParaRPr sz="2000"/>
                    </a:p>
                  </a:txBody>
                  <a:tcPr marL="91425" marR="91425" marT="91425" marB="91425"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algn="ctr" defTabSz="1219200">
                        <a:defRPr sz="1800"/>
                      </a:pPr>
                      <a:r>
                        <a:t>44</a:t>
                      </a:r>
                    </a:p>
                  </a:txBody>
                  <a:tcPr marL="91425" marR="91425" marT="91425" marB="91425"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r>
              <a:tr h="624425">
                <a:tc>
                  <a:txBody>
                    <a:bodyPr/>
                    <a:lstStyle/>
                    <a:p>
                      <a:pPr algn="ctr" defTabSz="1219200">
                        <a:defRPr sz="1800"/>
                      </a:pPr>
                      <a:r>
                        <a:t>5.</a:t>
                      </a:r>
                    </a:p>
                  </a:txBody>
                  <a:tcPr marL="91425" marR="91425" marT="91425" marB="91425"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algn="l" defTabSz="1219200">
                        <a:defRPr sz="1800"/>
                      </a:pPr>
                      <a:r>
                        <a:t>System Design [Team]</a:t>
                      </a:r>
                    </a:p>
                  </a:txBody>
                  <a:tcPr marL="91425" marR="91425" marT="91425" marB="91425"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algn="ctr" defTabSz="1219200">
                        <a:defRPr sz="1800"/>
                      </a:pPr>
                      <a:r>
                        <a:t>15</a:t>
                      </a:r>
                    </a:p>
                  </a:txBody>
                  <a:tcPr marL="91425" marR="91425" marT="91425" marB="91425"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r>
              <a:tr h="646875">
                <a:tc>
                  <a:txBody>
                    <a:bodyPr/>
                    <a:lstStyle/>
                    <a:p>
                      <a:pPr algn="ctr" defTabSz="1219200">
                        <a:defRPr sz="1800"/>
                      </a:pPr>
                      <a:r>
                        <a:t>6.</a:t>
                      </a:r>
                    </a:p>
                  </a:txBody>
                  <a:tcPr marL="91425" marR="91425" marT="91425" marB="91425"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algn="l" defTabSz="1219200">
                        <a:defRPr sz="1800"/>
                      </a:pPr>
                      <a:r>
                        <a:t>System Design [Individually]</a:t>
                      </a:r>
                    </a:p>
                  </a:txBody>
                  <a:tcPr marL="91425" marR="91425" marT="91425" marB="91425"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algn="ctr" defTabSz="1219200">
                        <a:defRPr sz="1800"/>
                      </a:pPr>
                      <a:r>
                        <a:t>30</a:t>
                      </a:r>
                    </a:p>
                  </a:txBody>
                  <a:tcPr marL="91425" marR="91425" marT="91425" marB="91425"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r>
              <a:tr h="602009">
                <a:tc>
                  <a:txBody>
                    <a:bodyPr/>
                    <a:lstStyle/>
                    <a:p>
                      <a:pPr algn="ctr" defTabSz="1219200">
                        <a:defRPr sz="1800"/>
                      </a:pPr>
                      <a:r>
                        <a:t>7.</a:t>
                      </a:r>
                    </a:p>
                  </a:txBody>
                  <a:tcPr marL="91425" marR="91425" marT="91425" marB="91425"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algn="l" defTabSz="1219200">
                        <a:defRPr sz="1800"/>
                      </a:pPr>
                      <a:r>
                        <a:t>Future Aspects</a:t>
                      </a:r>
                    </a:p>
                  </a:txBody>
                  <a:tcPr marL="91425" marR="91425" marT="91425" marB="91425"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algn="ctr" defTabSz="1219200">
                        <a:defRPr sz="1800"/>
                      </a:pPr>
                      <a:r>
                        <a:t>47</a:t>
                      </a:r>
                    </a:p>
                  </a:txBody>
                  <a:tcPr marL="91425" marR="91425" marT="91425" marB="91425"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r>
              <a:tr h="602009">
                <a:tc>
                  <a:txBody>
                    <a:bodyPr/>
                    <a:lstStyle/>
                    <a:p>
                      <a:pPr algn="ctr" defTabSz="1219200">
                        <a:defRPr sz="1800"/>
                      </a:pPr>
                      <a:r>
                        <a:t>8.</a:t>
                      </a:r>
                    </a:p>
                  </a:txBody>
                  <a:tcPr marL="91425" marR="91425" marT="91425" marB="91425"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algn="l" defTabSz="1219200">
                        <a:defRPr sz="1800"/>
                      </a:pPr>
                      <a:r>
                        <a:t>References</a:t>
                      </a:r>
                    </a:p>
                  </a:txBody>
                  <a:tcPr marL="91425" marR="91425" marT="91425" marB="91425"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algn="ctr" defTabSz="1219200">
                        <a:defRPr sz="1800"/>
                      </a:pPr>
                      <a:r>
                        <a:t>49</a:t>
                      </a:r>
                    </a:p>
                  </a:txBody>
                  <a:tcPr marL="91425" marR="91425" marT="91425" marB="91425"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r>
            </a:tbl>
          </a:graphicData>
        </a:graphic>
      </p:graphicFrame>
      <p:sp>
        <p:nvSpPr>
          <p:cNvPr id="131" name="TextBox 2"/>
          <p:cNvSpPr txBox="1"/>
          <p:nvPr/>
        </p:nvSpPr>
        <p:spPr>
          <a:xfrm>
            <a:off x="1696922" y="250801"/>
            <a:ext cx="1697356" cy="527527"/>
          </a:xfrm>
          <a:prstGeom prst="rect">
            <a:avLst/>
          </a:prstGeom>
          <a:ln w="12700">
            <a:miter lim="400000"/>
          </a:ln>
        </p:spPr>
        <p:txBody>
          <a:bodyPr lIns="60959" tIns="60959" rIns="60959" bIns="60959">
            <a:spAutoFit/>
          </a:bodyPr>
          <a:lstStyle>
            <a:lvl1pPr defTabSz="1219200">
              <a:lnSpc>
                <a:spcPct val="90000"/>
              </a:lnSpc>
              <a:defRPr sz="3200" b="1">
                <a:solidFill>
                  <a:srgbClr val="002060"/>
                </a:solidFill>
              </a:defRPr>
            </a:lvl1pPr>
          </a:lstStyle>
          <a:p>
            <a:r>
              <a:t>Index</a:t>
            </a: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 name="Google Shape;195;p45"/>
          <p:cNvSpPr txBox="1"/>
          <p:nvPr/>
        </p:nvSpPr>
        <p:spPr>
          <a:xfrm>
            <a:off x="1707920" y="468203"/>
            <a:ext cx="8624800" cy="495607"/>
          </a:xfrm>
          <a:prstGeom prst="rect">
            <a:avLst/>
          </a:prstGeom>
          <a:ln w="12700">
            <a:miter lim="400000"/>
          </a:ln>
        </p:spPr>
        <p:txBody>
          <a:bodyPr lIns="44999" tIns="44999" rIns="44999" bIns="44999" anchor="ctr">
            <a:spAutoFit/>
          </a:bodyPr>
          <a:lstStyle>
            <a:lvl1pPr defTabSz="1219200">
              <a:lnSpc>
                <a:spcPct val="95000"/>
              </a:lnSpc>
              <a:defRPr sz="3200" b="1">
                <a:solidFill>
                  <a:srgbClr val="002060"/>
                </a:solidFill>
              </a:defRPr>
            </a:lvl1pPr>
          </a:lstStyle>
          <a:p>
            <a:r>
              <a:t>Implementation and Testing</a:t>
            </a:r>
          </a:p>
        </p:txBody>
      </p:sp>
      <p:sp>
        <p:nvSpPr>
          <p:cNvPr id="277" name="Text Placeholder 2"/>
          <p:cNvSpPr txBox="1"/>
          <p:nvPr>
            <p:ph type="body" idx="1"/>
          </p:nvPr>
        </p:nvSpPr>
        <p:spPr>
          <a:xfrm>
            <a:off x="238125" y="1547370"/>
            <a:ext cx="10496070" cy="3977281"/>
          </a:xfrm>
          <a:prstGeom prst="rect">
            <a:avLst/>
          </a:prstGeom>
        </p:spPr>
        <p:txBody>
          <a:bodyPr/>
          <a:lstStyle>
            <a:lvl1pPr algn="just"/>
          </a:lstStyle>
          <a:p>
            <a:r>
              <a:t>\</a:t>
            </a:r>
          </a:p>
        </p:txBody>
      </p:sp>
      <p:sp>
        <p:nvSpPr>
          <p:cNvPr id="278" name="TextBox 3"/>
          <p:cNvSpPr txBox="1"/>
          <p:nvPr/>
        </p:nvSpPr>
        <p:spPr>
          <a:xfrm>
            <a:off x="746761" y="1333349"/>
            <a:ext cx="10908029" cy="645610"/>
          </a:xfrm>
          <a:prstGeom prst="rect">
            <a:avLst/>
          </a:prstGeom>
          <a:ln w="12700">
            <a:miter lim="400000"/>
          </a:ln>
        </p:spPr>
        <p:txBody>
          <a:bodyPr lIns="60959" tIns="60959" rIns="60959" bIns="60959">
            <a:spAutoFit/>
          </a:bodyPr>
          <a:lstStyle/>
          <a:p>
            <a:pPr defTabSz="1219200">
              <a:defRPr b="1">
                <a:solidFill>
                  <a:srgbClr val="0F253F"/>
                </a:solidFill>
                <a:latin typeface="Times New Roman" panose="02020603050405020304"/>
                <a:ea typeface="Times New Roman" panose="02020603050405020304"/>
                <a:cs typeface="Times New Roman" panose="02020603050405020304"/>
                <a:sym typeface="Times New Roman" panose="02020603050405020304"/>
              </a:defRPr>
            </a:pPr>
            <a:r>
              <a:t>Implementation</a:t>
            </a:r>
            <a:r>
              <a:rPr>
                <a:solidFill>
                  <a:srgbClr val="000000"/>
                </a:solidFill>
              </a:rPr>
              <a:t>:</a:t>
            </a:r>
            <a:r>
              <a:rPr b="0">
                <a:solidFill>
                  <a:srgbClr val="000000"/>
                </a:solidFill>
              </a:rPr>
              <a:t>. </a:t>
            </a:r>
            <a:endParaRPr b="0">
              <a:solidFill>
                <a:srgbClr val="000000"/>
              </a:solidFill>
            </a:endParaRPr>
          </a:p>
        </p:txBody>
      </p:sp>
      <p:pic>
        <p:nvPicPr>
          <p:cNvPr id="279" name="Image" descr="Image"/>
          <p:cNvPicPr>
            <a:picLocks noChangeAspect="1"/>
          </p:cNvPicPr>
          <p:nvPr/>
        </p:nvPicPr>
        <p:blipFill>
          <a:blip r:embed="rId1"/>
          <a:srcRect b="45923"/>
          <a:stretch>
            <a:fillRect/>
          </a:stretch>
        </p:blipFill>
        <p:spPr>
          <a:xfrm>
            <a:off x="746760" y="4446905"/>
            <a:ext cx="9804400" cy="2077720"/>
          </a:xfrm>
          <a:prstGeom prst="rect">
            <a:avLst/>
          </a:prstGeom>
          <a:ln w="12700">
            <a:miter lim="400000"/>
            <a:headEnd/>
            <a:tailEnd/>
          </a:ln>
        </p:spPr>
      </p:pic>
      <p:pic>
        <p:nvPicPr>
          <p:cNvPr id="280" name="Image" descr="Image"/>
          <p:cNvPicPr>
            <a:picLocks noChangeAspect="1"/>
          </p:cNvPicPr>
          <p:nvPr/>
        </p:nvPicPr>
        <p:blipFill>
          <a:blip r:embed="rId2"/>
          <a:stretch>
            <a:fillRect/>
          </a:stretch>
        </p:blipFill>
        <p:spPr>
          <a:xfrm>
            <a:off x="831850" y="1860550"/>
            <a:ext cx="9750425" cy="2494280"/>
          </a:xfrm>
          <a:prstGeom prst="rect">
            <a:avLst/>
          </a:prstGeom>
          <a:ln w="12700">
            <a:miter lim="400000"/>
            <a:headEnd/>
            <a:tailEnd/>
          </a:ln>
        </p:spPr>
      </p:pic>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 name="Google Shape;195;p45"/>
          <p:cNvSpPr txBox="1"/>
          <p:nvPr/>
        </p:nvSpPr>
        <p:spPr>
          <a:xfrm>
            <a:off x="1707920" y="468203"/>
            <a:ext cx="8624800" cy="495607"/>
          </a:xfrm>
          <a:prstGeom prst="rect">
            <a:avLst/>
          </a:prstGeom>
          <a:ln w="12700">
            <a:miter lim="400000"/>
          </a:ln>
        </p:spPr>
        <p:txBody>
          <a:bodyPr lIns="44999" tIns="44999" rIns="44999" bIns="44999" anchor="ctr">
            <a:spAutoFit/>
          </a:bodyPr>
          <a:lstStyle>
            <a:lvl1pPr defTabSz="1219200">
              <a:lnSpc>
                <a:spcPct val="95000"/>
              </a:lnSpc>
              <a:defRPr sz="3200" b="1">
                <a:solidFill>
                  <a:srgbClr val="002060"/>
                </a:solidFill>
              </a:defRPr>
            </a:lvl1pPr>
          </a:lstStyle>
          <a:p>
            <a:r>
              <a:t>Implementation and Testing</a:t>
            </a:r>
          </a:p>
        </p:txBody>
      </p:sp>
      <p:sp>
        <p:nvSpPr>
          <p:cNvPr id="283" name="Text Placeholder 2"/>
          <p:cNvSpPr txBox="1"/>
          <p:nvPr>
            <p:ph type="body" sz="half" idx="1"/>
          </p:nvPr>
        </p:nvSpPr>
        <p:spPr>
          <a:xfrm>
            <a:off x="775598" y="1547370"/>
            <a:ext cx="6949685" cy="3977281"/>
          </a:xfrm>
          <a:prstGeom prst="rect">
            <a:avLst/>
          </a:prstGeom>
        </p:spPr>
        <p:txBody>
          <a:bodyPr/>
          <a:lstStyle>
            <a:lvl1pPr algn="just"/>
          </a:lstStyle>
          <a:p>
            <a:r>
              <a:t>\</a:t>
            </a:r>
          </a:p>
        </p:txBody>
      </p:sp>
      <p:sp>
        <p:nvSpPr>
          <p:cNvPr id="284" name="TextBox 3"/>
          <p:cNvSpPr txBox="1"/>
          <p:nvPr/>
        </p:nvSpPr>
        <p:spPr>
          <a:xfrm>
            <a:off x="746761" y="1333349"/>
            <a:ext cx="10908029" cy="645610"/>
          </a:xfrm>
          <a:prstGeom prst="rect">
            <a:avLst/>
          </a:prstGeom>
          <a:ln w="12700">
            <a:miter lim="400000"/>
          </a:ln>
        </p:spPr>
        <p:txBody>
          <a:bodyPr lIns="60959" tIns="60959" rIns="60959" bIns="60959">
            <a:spAutoFit/>
          </a:bodyPr>
          <a:lstStyle/>
          <a:p>
            <a:pPr defTabSz="1219200">
              <a:defRPr b="1">
                <a:solidFill>
                  <a:srgbClr val="0F253F"/>
                </a:solidFill>
                <a:latin typeface="Times New Roman" panose="02020603050405020304"/>
                <a:ea typeface="Times New Roman" panose="02020603050405020304"/>
                <a:cs typeface="Times New Roman" panose="02020603050405020304"/>
                <a:sym typeface="Times New Roman" panose="02020603050405020304"/>
              </a:defRPr>
            </a:pPr>
            <a:r>
              <a:t>Implementation</a:t>
            </a:r>
            <a:r>
              <a:rPr>
                <a:solidFill>
                  <a:srgbClr val="000000"/>
                </a:solidFill>
              </a:rPr>
              <a:t>:</a:t>
            </a:r>
            <a:r>
              <a:rPr b="0">
                <a:solidFill>
                  <a:srgbClr val="000000"/>
                </a:solidFill>
              </a:rPr>
              <a:t>. </a:t>
            </a:r>
            <a:endParaRPr b="0">
              <a:solidFill>
                <a:srgbClr val="000000"/>
              </a:solidFill>
            </a:endParaRPr>
          </a:p>
        </p:txBody>
      </p:sp>
      <p:pic>
        <p:nvPicPr>
          <p:cNvPr id="285" name="Image" descr="Image"/>
          <p:cNvPicPr>
            <a:picLocks noChangeAspect="1"/>
          </p:cNvPicPr>
          <p:nvPr/>
        </p:nvPicPr>
        <p:blipFill>
          <a:blip r:embed="rId1"/>
          <a:stretch>
            <a:fillRect/>
          </a:stretch>
        </p:blipFill>
        <p:spPr>
          <a:xfrm>
            <a:off x="82550" y="1922145"/>
            <a:ext cx="5935345" cy="4345940"/>
          </a:xfrm>
          <a:prstGeom prst="rect">
            <a:avLst/>
          </a:prstGeom>
          <a:ln w="12700">
            <a:miter lim="400000"/>
            <a:headEnd/>
            <a:tailEnd/>
          </a:ln>
        </p:spPr>
      </p:pic>
      <p:pic>
        <p:nvPicPr>
          <p:cNvPr id="286" name="Image" descr="Image"/>
          <p:cNvPicPr>
            <a:picLocks noChangeAspect="1"/>
          </p:cNvPicPr>
          <p:nvPr/>
        </p:nvPicPr>
        <p:blipFill>
          <a:blip r:embed="rId2"/>
          <a:stretch>
            <a:fillRect/>
          </a:stretch>
        </p:blipFill>
        <p:spPr>
          <a:xfrm>
            <a:off x="6078855" y="1922780"/>
            <a:ext cx="5930265" cy="4456430"/>
          </a:xfrm>
          <a:prstGeom prst="rect">
            <a:avLst/>
          </a:prstGeom>
          <a:ln w="12700">
            <a:miter lim="400000"/>
            <a:headEnd/>
            <a:tailEnd/>
          </a:ln>
        </p:spPr>
      </p:pic>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 name="Google Shape;195;p45"/>
          <p:cNvSpPr txBox="1"/>
          <p:nvPr/>
        </p:nvSpPr>
        <p:spPr>
          <a:xfrm>
            <a:off x="1707920" y="468203"/>
            <a:ext cx="8624800" cy="495607"/>
          </a:xfrm>
          <a:prstGeom prst="rect">
            <a:avLst/>
          </a:prstGeom>
          <a:ln w="12700">
            <a:miter lim="400000"/>
          </a:ln>
        </p:spPr>
        <p:txBody>
          <a:bodyPr lIns="44999" tIns="44999" rIns="44999" bIns="44999" anchor="ctr">
            <a:spAutoFit/>
          </a:bodyPr>
          <a:lstStyle>
            <a:lvl1pPr defTabSz="1219200">
              <a:lnSpc>
                <a:spcPct val="95000"/>
              </a:lnSpc>
              <a:defRPr sz="3200" b="1">
                <a:solidFill>
                  <a:srgbClr val="002060"/>
                </a:solidFill>
              </a:defRPr>
            </a:lvl1pPr>
          </a:lstStyle>
          <a:p>
            <a:r>
              <a:t>Implementation and Testing</a:t>
            </a:r>
          </a:p>
        </p:txBody>
      </p:sp>
      <p:sp>
        <p:nvSpPr>
          <p:cNvPr id="289" name="TextBox 3"/>
          <p:cNvSpPr txBox="1"/>
          <p:nvPr/>
        </p:nvSpPr>
        <p:spPr>
          <a:xfrm>
            <a:off x="746761" y="1333349"/>
            <a:ext cx="10908029" cy="645610"/>
          </a:xfrm>
          <a:prstGeom prst="rect">
            <a:avLst/>
          </a:prstGeom>
          <a:ln w="12700">
            <a:miter lim="400000"/>
          </a:ln>
        </p:spPr>
        <p:txBody>
          <a:bodyPr lIns="60959" tIns="60959" rIns="60959" bIns="60959">
            <a:spAutoFit/>
          </a:bodyPr>
          <a:lstStyle/>
          <a:p>
            <a:pPr defTabSz="1219200">
              <a:defRPr b="1">
                <a:solidFill>
                  <a:srgbClr val="0F253F"/>
                </a:solidFill>
                <a:latin typeface="Times New Roman" panose="02020603050405020304"/>
                <a:ea typeface="Times New Roman" panose="02020603050405020304"/>
                <a:cs typeface="Times New Roman" panose="02020603050405020304"/>
                <a:sym typeface="Times New Roman" panose="02020603050405020304"/>
              </a:defRPr>
            </a:pPr>
            <a:r>
              <a:t>Implementation</a:t>
            </a:r>
            <a:r>
              <a:rPr>
                <a:solidFill>
                  <a:srgbClr val="000000"/>
                </a:solidFill>
              </a:rPr>
              <a:t>:</a:t>
            </a:r>
            <a:r>
              <a:rPr b="0">
                <a:solidFill>
                  <a:srgbClr val="000000"/>
                </a:solidFill>
              </a:rPr>
              <a:t>. </a:t>
            </a:r>
            <a:endParaRPr b="0">
              <a:solidFill>
                <a:srgbClr val="000000"/>
              </a:solidFill>
            </a:endParaRPr>
          </a:p>
        </p:txBody>
      </p:sp>
      <p:pic>
        <p:nvPicPr>
          <p:cNvPr id="290" name="Image" descr="Image"/>
          <p:cNvPicPr>
            <a:picLocks noChangeAspect="1"/>
          </p:cNvPicPr>
          <p:nvPr/>
        </p:nvPicPr>
        <p:blipFill>
          <a:blip r:embed="rId1"/>
          <a:stretch>
            <a:fillRect/>
          </a:stretch>
        </p:blipFill>
        <p:spPr>
          <a:xfrm>
            <a:off x="510540" y="1826260"/>
            <a:ext cx="5586095" cy="4537075"/>
          </a:xfrm>
          <a:prstGeom prst="rect">
            <a:avLst/>
          </a:prstGeom>
          <a:ln w="12700">
            <a:miter lim="400000"/>
            <a:headEnd/>
            <a:tailEnd/>
          </a:ln>
        </p:spPr>
      </p:pic>
      <p:pic>
        <p:nvPicPr>
          <p:cNvPr id="291" name="Image" descr="Image"/>
          <p:cNvPicPr>
            <a:picLocks noChangeAspect="1"/>
          </p:cNvPicPr>
          <p:nvPr/>
        </p:nvPicPr>
        <p:blipFill>
          <a:blip r:embed="rId2"/>
          <a:stretch>
            <a:fillRect/>
          </a:stretch>
        </p:blipFill>
        <p:spPr>
          <a:xfrm>
            <a:off x="6083935" y="1864995"/>
            <a:ext cx="5959475" cy="4598035"/>
          </a:xfrm>
          <a:prstGeom prst="rect">
            <a:avLst/>
          </a:prstGeom>
          <a:ln w="12700">
            <a:miter lim="400000"/>
            <a:headEnd/>
            <a:tailEnd/>
          </a:ln>
        </p:spPr>
      </p:pic>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 name="Google Shape;195;p45"/>
          <p:cNvSpPr txBox="1"/>
          <p:nvPr/>
        </p:nvSpPr>
        <p:spPr>
          <a:xfrm>
            <a:off x="1707920" y="468203"/>
            <a:ext cx="8624800" cy="495607"/>
          </a:xfrm>
          <a:prstGeom prst="rect">
            <a:avLst/>
          </a:prstGeom>
          <a:ln w="12700">
            <a:miter lim="400000"/>
          </a:ln>
        </p:spPr>
        <p:txBody>
          <a:bodyPr lIns="44999" tIns="44999" rIns="44999" bIns="44999" anchor="ctr">
            <a:spAutoFit/>
          </a:bodyPr>
          <a:lstStyle>
            <a:lvl1pPr defTabSz="1219200">
              <a:lnSpc>
                <a:spcPct val="95000"/>
              </a:lnSpc>
              <a:defRPr sz="3200" b="1">
                <a:solidFill>
                  <a:srgbClr val="002060"/>
                </a:solidFill>
              </a:defRPr>
            </a:lvl1pPr>
          </a:lstStyle>
          <a:p>
            <a:r>
              <a:t>Implementation and Testing</a:t>
            </a:r>
          </a:p>
        </p:txBody>
      </p:sp>
      <p:sp>
        <p:nvSpPr>
          <p:cNvPr id="294" name="TextBox 3"/>
          <p:cNvSpPr txBox="1"/>
          <p:nvPr/>
        </p:nvSpPr>
        <p:spPr>
          <a:xfrm>
            <a:off x="746761" y="1333349"/>
            <a:ext cx="10908029" cy="645610"/>
          </a:xfrm>
          <a:prstGeom prst="rect">
            <a:avLst/>
          </a:prstGeom>
          <a:ln w="12700">
            <a:miter lim="400000"/>
          </a:ln>
        </p:spPr>
        <p:txBody>
          <a:bodyPr lIns="60959" tIns="60959" rIns="60959" bIns="60959">
            <a:spAutoFit/>
          </a:bodyPr>
          <a:lstStyle/>
          <a:p>
            <a:pPr defTabSz="1219200">
              <a:defRPr b="1">
                <a:solidFill>
                  <a:srgbClr val="0F253F"/>
                </a:solidFill>
                <a:latin typeface="Times New Roman" panose="02020603050405020304"/>
                <a:ea typeface="Times New Roman" panose="02020603050405020304"/>
                <a:cs typeface="Times New Roman" panose="02020603050405020304"/>
                <a:sym typeface="Times New Roman" panose="02020603050405020304"/>
              </a:defRPr>
            </a:pPr>
            <a:r>
              <a:t>Implementation</a:t>
            </a:r>
            <a:r>
              <a:rPr>
                <a:solidFill>
                  <a:srgbClr val="000000"/>
                </a:solidFill>
              </a:rPr>
              <a:t>:</a:t>
            </a:r>
            <a:r>
              <a:rPr b="0">
                <a:solidFill>
                  <a:srgbClr val="000000"/>
                </a:solidFill>
              </a:rPr>
              <a:t>. </a:t>
            </a:r>
            <a:endParaRPr b="0">
              <a:solidFill>
                <a:srgbClr val="000000"/>
              </a:solidFill>
            </a:endParaRPr>
          </a:p>
        </p:txBody>
      </p:sp>
      <p:pic>
        <p:nvPicPr>
          <p:cNvPr id="295" name="Image" descr="Image"/>
          <p:cNvPicPr>
            <a:picLocks noChangeAspect="1"/>
          </p:cNvPicPr>
          <p:nvPr/>
        </p:nvPicPr>
        <p:blipFill>
          <a:blip r:embed="rId1"/>
          <a:stretch>
            <a:fillRect/>
          </a:stretch>
        </p:blipFill>
        <p:spPr>
          <a:xfrm>
            <a:off x="-635" y="1913255"/>
            <a:ext cx="5956300" cy="3031490"/>
          </a:xfrm>
          <a:prstGeom prst="rect">
            <a:avLst/>
          </a:prstGeom>
          <a:ln w="12700">
            <a:miter lim="400000"/>
            <a:headEnd/>
            <a:tailEnd/>
          </a:ln>
        </p:spPr>
      </p:pic>
      <p:pic>
        <p:nvPicPr>
          <p:cNvPr id="296" name="Image" descr="Image"/>
          <p:cNvPicPr>
            <a:picLocks noChangeAspect="1"/>
          </p:cNvPicPr>
          <p:nvPr/>
        </p:nvPicPr>
        <p:blipFill>
          <a:blip r:embed="rId2"/>
          <a:stretch>
            <a:fillRect/>
          </a:stretch>
        </p:blipFill>
        <p:spPr>
          <a:xfrm>
            <a:off x="5365115" y="3493135"/>
            <a:ext cx="6758305" cy="2914015"/>
          </a:xfrm>
          <a:prstGeom prst="rect">
            <a:avLst/>
          </a:prstGeom>
          <a:ln w="12700">
            <a:miter lim="400000"/>
            <a:headEnd/>
            <a:tailEnd/>
          </a:ln>
        </p:spPr>
      </p:pic>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8" name="Google Shape;195;p45"/>
          <p:cNvSpPr txBox="1"/>
          <p:nvPr/>
        </p:nvSpPr>
        <p:spPr>
          <a:xfrm>
            <a:off x="1707920" y="468203"/>
            <a:ext cx="8624800" cy="495607"/>
          </a:xfrm>
          <a:prstGeom prst="rect">
            <a:avLst/>
          </a:prstGeom>
          <a:ln w="12700">
            <a:miter lim="400000"/>
          </a:ln>
        </p:spPr>
        <p:txBody>
          <a:bodyPr lIns="44999" tIns="44999" rIns="44999" bIns="44999" anchor="ctr">
            <a:spAutoFit/>
          </a:bodyPr>
          <a:lstStyle>
            <a:lvl1pPr defTabSz="1219200">
              <a:lnSpc>
                <a:spcPct val="95000"/>
              </a:lnSpc>
              <a:defRPr sz="3200" b="1">
                <a:solidFill>
                  <a:srgbClr val="002060"/>
                </a:solidFill>
              </a:defRPr>
            </a:lvl1pPr>
          </a:lstStyle>
          <a:p>
            <a:r>
              <a:t>Implementation and Testing</a:t>
            </a:r>
          </a:p>
        </p:txBody>
      </p:sp>
      <p:sp>
        <p:nvSpPr>
          <p:cNvPr id="299" name="TextBox 3"/>
          <p:cNvSpPr txBox="1"/>
          <p:nvPr/>
        </p:nvSpPr>
        <p:spPr>
          <a:xfrm>
            <a:off x="746761" y="1333349"/>
            <a:ext cx="10908029" cy="645610"/>
          </a:xfrm>
          <a:prstGeom prst="rect">
            <a:avLst/>
          </a:prstGeom>
          <a:ln w="12700">
            <a:miter lim="400000"/>
          </a:ln>
        </p:spPr>
        <p:txBody>
          <a:bodyPr lIns="60959" tIns="60959" rIns="60959" bIns="60959">
            <a:spAutoFit/>
          </a:bodyPr>
          <a:lstStyle/>
          <a:p>
            <a:pPr defTabSz="1219200">
              <a:defRPr b="1">
                <a:solidFill>
                  <a:srgbClr val="0F253F"/>
                </a:solidFill>
                <a:latin typeface="Times New Roman" panose="02020603050405020304"/>
                <a:ea typeface="Times New Roman" panose="02020603050405020304"/>
                <a:cs typeface="Times New Roman" panose="02020603050405020304"/>
                <a:sym typeface="Times New Roman" panose="02020603050405020304"/>
              </a:defRPr>
            </a:pPr>
            <a:r>
              <a:t>Implementation</a:t>
            </a:r>
            <a:r>
              <a:rPr>
                <a:solidFill>
                  <a:srgbClr val="000000"/>
                </a:solidFill>
              </a:rPr>
              <a:t>:</a:t>
            </a:r>
            <a:r>
              <a:rPr b="0">
                <a:solidFill>
                  <a:srgbClr val="000000"/>
                </a:solidFill>
              </a:rPr>
              <a:t>. </a:t>
            </a:r>
            <a:endParaRPr b="0">
              <a:solidFill>
                <a:srgbClr val="000000"/>
              </a:solidFill>
            </a:endParaRPr>
          </a:p>
        </p:txBody>
      </p:sp>
      <p:pic>
        <p:nvPicPr>
          <p:cNvPr id="300" name="Image" descr="Image"/>
          <p:cNvPicPr>
            <a:picLocks noChangeAspect="1"/>
          </p:cNvPicPr>
          <p:nvPr/>
        </p:nvPicPr>
        <p:blipFill>
          <a:blip r:embed="rId1"/>
          <a:stretch>
            <a:fillRect/>
          </a:stretch>
        </p:blipFill>
        <p:spPr>
          <a:xfrm>
            <a:off x="863997" y="1976601"/>
            <a:ext cx="10027681" cy="4521215"/>
          </a:xfrm>
          <a:prstGeom prst="rect">
            <a:avLst/>
          </a:prstGeom>
          <a:ln w="12700">
            <a:miter lim="400000"/>
            <a:headEnd/>
            <a:tailEnd/>
          </a:ln>
        </p:spPr>
      </p:pic>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 name="Google Shape;195;p45"/>
          <p:cNvSpPr txBox="1"/>
          <p:nvPr/>
        </p:nvSpPr>
        <p:spPr>
          <a:xfrm>
            <a:off x="1707920" y="437876"/>
            <a:ext cx="8624800" cy="556260"/>
          </a:xfrm>
          <a:prstGeom prst="rect">
            <a:avLst/>
          </a:prstGeom>
          <a:ln w="12700">
            <a:miter lim="400000"/>
          </a:ln>
        </p:spPr>
        <p:txBody>
          <a:bodyPr lIns="44999" tIns="44999" rIns="44999" bIns="44999" anchor="ctr">
            <a:spAutoFit/>
          </a:bodyPr>
          <a:lstStyle>
            <a:lvl1pPr defTabSz="1219200">
              <a:lnSpc>
                <a:spcPct val="95000"/>
              </a:lnSpc>
              <a:defRPr sz="3200" b="1">
                <a:solidFill>
                  <a:srgbClr val="002060"/>
                </a:solidFill>
              </a:defRPr>
            </a:lvl1pPr>
          </a:lstStyle>
          <a:p>
            <a:r>
              <a:t>Source Code</a:t>
            </a:r>
            <a:r>
              <a:rPr lang="en-IN"/>
              <a:t> - Quiz Module</a:t>
            </a:r>
            <a:endParaRPr lang="en-IN"/>
          </a:p>
        </p:txBody>
      </p:sp>
      <p:sp>
        <p:nvSpPr>
          <p:cNvPr id="303" name="Text Placeholder 2"/>
          <p:cNvSpPr txBox="1"/>
          <p:nvPr>
            <p:ph type="body" idx="1"/>
          </p:nvPr>
        </p:nvSpPr>
        <p:spPr>
          <a:xfrm>
            <a:off x="238125" y="1547370"/>
            <a:ext cx="10496070" cy="3977281"/>
          </a:xfrm>
          <a:prstGeom prst="rect">
            <a:avLst/>
          </a:prstGeom>
        </p:spPr>
        <p:txBody>
          <a:bodyPr/>
          <a:lstStyle>
            <a:lvl1pPr algn="just"/>
          </a:lstStyle>
          <a:p>
            <a:r>
              <a:t>	</a:t>
            </a:r>
          </a:p>
        </p:txBody>
      </p:sp>
      <p:sp>
        <p:nvSpPr>
          <p:cNvPr id="304" name="TextBox 3"/>
          <p:cNvSpPr txBox="1"/>
          <p:nvPr/>
        </p:nvSpPr>
        <p:spPr>
          <a:xfrm>
            <a:off x="746761" y="1333349"/>
            <a:ext cx="10908029" cy="1782445"/>
          </a:xfrm>
          <a:prstGeom prst="rect">
            <a:avLst/>
          </a:prstGeom>
          <a:ln w="12700">
            <a:miter lim="400000"/>
          </a:ln>
        </p:spPr>
        <p:txBody>
          <a:bodyPr lIns="60959" tIns="60959" rIns="60959" bIns="60959">
            <a:spAutoFit/>
          </a:bodyPr>
          <a:lstStyle/>
          <a:p>
            <a:pPr defTabSz="1219200">
              <a:defRPr b="1">
                <a:solidFill>
                  <a:srgbClr val="0F253F"/>
                </a:solidFill>
                <a:latin typeface="Times New Roman" panose="02020603050405020304"/>
                <a:ea typeface="Times New Roman" panose="02020603050405020304"/>
                <a:cs typeface="Times New Roman" panose="02020603050405020304"/>
                <a:sym typeface="Times New Roman" panose="02020603050405020304"/>
              </a:defRPr>
            </a:pPr>
            <a:r>
              <a:t>Programming Style</a:t>
            </a:r>
            <a:r>
              <a:rPr>
                <a:solidFill>
                  <a:srgbClr val="000000"/>
                </a:solidFill>
              </a:rPr>
              <a:t>: </a:t>
            </a:r>
            <a:r>
              <a:rPr b="0">
                <a:solidFill>
                  <a:srgbClr val="000000"/>
                </a:solidFill>
              </a:rPr>
              <a:t>The code </a:t>
            </a:r>
            <a:r>
              <a:rPr lang="en-IN" b="0">
                <a:solidFill>
                  <a:srgbClr val="000000"/>
                </a:solidFill>
              </a:rPr>
              <a:t>follows traditional approach of coding a machine learning classifier model with flow as: Dataset EDA -&gt; Data normalization -&gt; classifier initialization -&gt; Data train-test split -&gt; Fitting data to find best model -&gt; models evaluation -&gt; model selection -&gt; final testing on actual inputs -&gt; save and export model.</a:t>
            </a:r>
            <a:endParaRPr b="0">
              <a:solidFill>
                <a:srgbClr val="000000"/>
              </a:solidFill>
            </a:endParaRPr>
          </a:p>
          <a:p>
            <a:pPr defTabSz="1219200">
              <a:defRPr>
                <a:latin typeface="Times New Roman" panose="02020603050405020304"/>
                <a:ea typeface="Times New Roman" panose="02020603050405020304"/>
                <a:cs typeface="Times New Roman" panose="02020603050405020304"/>
                <a:sym typeface="Times New Roman" panose="02020603050405020304"/>
              </a:defRPr>
            </a:pPr>
          </a:p>
          <a:p>
            <a:pPr defTabSz="1219200">
              <a:defRPr>
                <a:latin typeface="Times New Roman" panose="02020603050405020304"/>
                <a:ea typeface="Times New Roman" panose="02020603050405020304"/>
                <a:cs typeface="Times New Roman" panose="02020603050405020304"/>
                <a:sym typeface="Times New Roman" panose="02020603050405020304"/>
              </a:defRPr>
            </a:pPr>
            <a:br/>
          </a:p>
        </p:txBody>
      </p:sp>
      <p:pic>
        <p:nvPicPr>
          <p:cNvPr id="3" name="Picture 2" descr="code_1"/>
          <p:cNvPicPr>
            <a:picLocks noChangeAspect="1"/>
          </p:cNvPicPr>
          <p:nvPr/>
        </p:nvPicPr>
        <p:blipFill>
          <a:blip r:embed="rId1"/>
          <a:stretch>
            <a:fillRect/>
          </a:stretch>
        </p:blipFill>
        <p:spPr>
          <a:xfrm>
            <a:off x="407670" y="2348865"/>
            <a:ext cx="5092065" cy="2185670"/>
          </a:xfrm>
          <a:prstGeom prst="rect">
            <a:avLst/>
          </a:prstGeom>
        </p:spPr>
      </p:pic>
      <p:pic>
        <p:nvPicPr>
          <p:cNvPr id="4" name="Picture 3" descr="code_3"/>
          <p:cNvPicPr>
            <a:picLocks noChangeAspect="1"/>
          </p:cNvPicPr>
          <p:nvPr/>
        </p:nvPicPr>
        <p:blipFill>
          <a:blip r:embed="rId2"/>
          <a:stretch>
            <a:fillRect/>
          </a:stretch>
        </p:blipFill>
        <p:spPr>
          <a:xfrm>
            <a:off x="5880100" y="2276475"/>
            <a:ext cx="5382895" cy="2258060"/>
          </a:xfrm>
          <a:prstGeom prst="rect">
            <a:avLst/>
          </a:prstGeom>
        </p:spPr>
      </p:pic>
      <p:pic>
        <p:nvPicPr>
          <p:cNvPr id="5" name="Picture 4" descr="code_4"/>
          <p:cNvPicPr>
            <a:picLocks noChangeAspect="1"/>
          </p:cNvPicPr>
          <p:nvPr/>
        </p:nvPicPr>
        <p:blipFill>
          <a:blip r:embed="rId3"/>
          <a:stretch>
            <a:fillRect/>
          </a:stretch>
        </p:blipFill>
        <p:spPr>
          <a:xfrm>
            <a:off x="407670" y="4580890"/>
            <a:ext cx="5091430" cy="2056130"/>
          </a:xfrm>
          <a:prstGeom prst="rect">
            <a:avLst/>
          </a:prstGeom>
        </p:spPr>
      </p:pic>
      <p:pic>
        <p:nvPicPr>
          <p:cNvPr id="6" name="Picture 5" descr="code_5"/>
          <p:cNvPicPr>
            <a:picLocks noChangeAspect="1"/>
          </p:cNvPicPr>
          <p:nvPr/>
        </p:nvPicPr>
        <p:blipFill>
          <a:blip r:embed="rId4"/>
          <a:stretch>
            <a:fillRect/>
          </a:stretch>
        </p:blipFill>
        <p:spPr>
          <a:xfrm>
            <a:off x="5880100" y="4580890"/>
            <a:ext cx="5383530" cy="2056765"/>
          </a:xfrm>
          <a:prstGeom prst="rect">
            <a:avLst/>
          </a:prstGeom>
        </p:spPr>
      </p:pic>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 name="Google Shape;195;p45"/>
          <p:cNvSpPr txBox="1"/>
          <p:nvPr/>
        </p:nvSpPr>
        <p:spPr>
          <a:xfrm>
            <a:off x="1707920" y="437876"/>
            <a:ext cx="8624800" cy="556260"/>
          </a:xfrm>
          <a:prstGeom prst="rect">
            <a:avLst/>
          </a:prstGeom>
          <a:ln w="12700">
            <a:miter lim="400000"/>
          </a:ln>
        </p:spPr>
        <p:txBody>
          <a:bodyPr lIns="44999" tIns="44999" rIns="44999" bIns="44999" anchor="ctr">
            <a:spAutoFit/>
          </a:bodyPr>
          <a:lstStyle>
            <a:lvl1pPr defTabSz="1219200">
              <a:lnSpc>
                <a:spcPct val="95000"/>
              </a:lnSpc>
              <a:defRPr sz="3200" b="1">
                <a:solidFill>
                  <a:srgbClr val="002060"/>
                </a:solidFill>
              </a:defRPr>
            </a:lvl1pPr>
          </a:lstStyle>
          <a:p>
            <a:r>
              <a:t>Source Code</a:t>
            </a:r>
            <a:r>
              <a:rPr lang="en-IN"/>
              <a:t> - Facial Analysis module</a:t>
            </a:r>
            <a:endParaRPr lang="en-IN"/>
          </a:p>
        </p:txBody>
      </p:sp>
      <p:sp>
        <p:nvSpPr>
          <p:cNvPr id="309" name="Text Placeholder 2"/>
          <p:cNvSpPr txBox="1"/>
          <p:nvPr>
            <p:ph type="body" idx="1"/>
          </p:nvPr>
        </p:nvSpPr>
        <p:spPr>
          <a:xfrm>
            <a:off x="238125" y="1547370"/>
            <a:ext cx="10496070" cy="3977281"/>
          </a:xfrm>
          <a:prstGeom prst="rect">
            <a:avLst/>
          </a:prstGeom>
        </p:spPr>
        <p:txBody>
          <a:bodyPr/>
          <a:lstStyle>
            <a:lvl1pPr algn="just"/>
          </a:lstStyle>
          <a:p>
            <a:r>
              <a:t>	</a:t>
            </a:r>
          </a:p>
        </p:txBody>
      </p:sp>
      <p:sp>
        <p:nvSpPr>
          <p:cNvPr id="310" name="TextBox 3"/>
          <p:cNvSpPr txBox="1"/>
          <p:nvPr/>
        </p:nvSpPr>
        <p:spPr>
          <a:xfrm>
            <a:off x="746761" y="1124434"/>
            <a:ext cx="10908029" cy="2059305"/>
          </a:xfrm>
          <a:prstGeom prst="rect">
            <a:avLst/>
          </a:prstGeom>
          <a:ln w="12700">
            <a:miter lim="400000"/>
          </a:ln>
        </p:spPr>
        <p:txBody>
          <a:bodyPr lIns="60959" tIns="60959" rIns="60959" bIns="60959">
            <a:spAutoFit/>
          </a:bodyPr>
          <a:lstStyle/>
          <a:p>
            <a:pPr defTabSz="1219200">
              <a:defRPr b="1">
                <a:solidFill>
                  <a:srgbClr val="0F253F"/>
                </a:solidFill>
                <a:latin typeface="Times New Roman" panose="02020603050405020304"/>
                <a:ea typeface="Times New Roman" panose="02020603050405020304"/>
                <a:cs typeface="Times New Roman" panose="02020603050405020304"/>
                <a:sym typeface="Times New Roman" panose="02020603050405020304"/>
              </a:defRPr>
            </a:pPr>
            <a:r>
              <a:t>Programming Style</a:t>
            </a:r>
            <a:r>
              <a:rPr>
                <a:solidFill>
                  <a:srgbClr val="000000"/>
                </a:solidFill>
              </a:rPr>
              <a:t>: </a:t>
            </a:r>
            <a:r>
              <a:rPr>
                <a:solidFill>
                  <a:srgbClr val="000000"/>
                </a:solidFill>
                <a:sym typeface="+mn-ea"/>
              </a:rPr>
              <a:t> </a:t>
            </a:r>
            <a:r>
              <a:rPr b="0">
                <a:solidFill>
                  <a:srgbClr val="000000"/>
                </a:solidFill>
                <a:sym typeface="+mn-ea"/>
              </a:rPr>
              <a:t>The code </a:t>
            </a:r>
            <a:r>
              <a:rPr lang="en-IN" b="0">
                <a:solidFill>
                  <a:srgbClr val="000000"/>
                </a:solidFill>
                <a:sym typeface="+mn-ea"/>
              </a:rPr>
              <a:t>follows traditional approach of coding a machine learning classifier model with flow as: Dataset EDA -&gt; Data normalization -&gt; Defining CNN layers -&gt; Data train-test split -&gt;  -&gt; model training &amp; evaluation-&gt; Capture frame from vedio-&gt; conversion to pixels-&gt;final testing on actual inputs -&gt; save and export model.</a:t>
            </a:r>
            <a:endParaRPr b="0">
              <a:solidFill>
                <a:srgbClr val="000000"/>
              </a:solidFill>
            </a:endParaRPr>
          </a:p>
          <a:p>
            <a:pPr defTabSz="1219200">
              <a:defRPr>
                <a:latin typeface="Times New Roman" panose="02020603050405020304"/>
                <a:ea typeface="Times New Roman" panose="02020603050405020304"/>
                <a:cs typeface="Times New Roman" panose="02020603050405020304"/>
                <a:sym typeface="Times New Roman" panose="02020603050405020304"/>
              </a:defRPr>
            </a:pPr>
          </a:p>
          <a:p>
            <a:pPr defTabSz="1219200">
              <a:defRPr>
                <a:latin typeface="Times New Roman" panose="02020603050405020304"/>
                <a:ea typeface="Times New Roman" panose="02020603050405020304"/>
                <a:cs typeface="Times New Roman" panose="02020603050405020304"/>
                <a:sym typeface="Times New Roman" panose="02020603050405020304"/>
              </a:defRPr>
            </a:pPr>
            <a:br/>
          </a:p>
        </p:txBody>
      </p:sp>
      <p:graphicFrame>
        <p:nvGraphicFramePr>
          <p:cNvPr id="2" name="Table 1"/>
          <p:cNvGraphicFramePr/>
          <p:nvPr>
            <p:custDataLst>
              <p:tags r:id="rId1"/>
            </p:custDataLst>
          </p:nvPr>
        </p:nvGraphicFramePr>
        <p:xfrm>
          <a:off x="438150" y="2317750"/>
          <a:ext cx="11668760" cy="4356100"/>
        </p:xfrm>
        <a:graphic>
          <a:graphicData uri="http://schemas.openxmlformats.org/drawingml/2006/table">
            <a:tbl>
              <a:tblPr firstRow="1" bandRow="1">
                <a:tableStyleId>{5940675A-B579-460E-94D1-54222C63F5DA}</a:tableStyleId>
              </a:tblPr>
              <a:tblGrid>
                <a:gridCol w="5834380"/>
                <a:gridCol w="5834380"/>
              </a:tblGrid>
              <a:tr h="2178050">
                <a:tc>
                  <a:txBody>
                    <a:bodyPr/>
                    <a:p>
                      <a:pPr>
                        <a:buNone/>
                      </a:pPr>
                      <a:endParaRPr lang="en-US"/>
                    </a:p>
                  </a:txBody>
                  <a:tcPr/>
                </a:tc>
                <a:tc>
                  <a:txBody>
                    <a:bodyPr/>
                    <a:p>
                      <a:pPr>
                        <a:buNone/>
                      </a:pPr>
                      <a:endParaRPr lang="en-US"/>
                    </a:p>
                  </a:txBody>
                  <a:tcPr/>
                </a:tc>
              </a:tr>
              <a:tr h="2178050">
                <a:tc>
                  <a:txBody>
                    <a:bodyPr/>
                    <a:p>
                      <a:pPr>
                        <a:buNone/>
                      </a:pPr>
                      <a:endParaRPr lang="en-US"/>
                    </a:p>
                  </a:txBody>
                  <a:tcPr/>
                </a:tc>
                <a:tc>
                  <a:txBody>
                    <a:bodyPr/>
                    <a:p>
                      <a:pPr>
                        <a:buNone/>
                      </a:pPr>
                      <a:endParaRPr lang="en-US"/>
                    </a:p>
                  </a:txBody>
                  <a:tcPr/>
                </a:tc>
              </a:tr>
            </a:tbl>
          </a:graphicData>
        </a:graphic>
      </p:graphicFrame>
      <p:pic>
        <p:nvPicPr>
          <p:cNvPr id="3" name="Picture 2" descr="code_2"/>
          <p:cNvPicPr>
            <a:picLocks noChangeAspect="1"/>
          </p:cNvPicPr>
          <p:nvPr/>
        </p:nvPicPr>
        <p:blipFill>
          <a:blip r:embed="rId2"/>
          <a:stretch>
            <a:fillRect/>
          </a:stretch>
        </p:blipFill>
        <p:spPr>
          <a:xfrm>
            <a:off x="438150" y="2348865"/>
            <a:ext cx="5513070" cy="2059305"/>
          </a:xfrm>
          <a:prstGeom prst="rect">
            <a:avLst/>
          </a:prstGeom>
        </p:spPr>
      </p:pic>
      <p:pic>
        <p:nvPicPr>
          <p:cNvPr id="4" name="Picture 3" descr="code_3"/>
          <p:cNvPicPr>
            <a:picLocks noChangeAspect="1"/>
          </p:cNvPicPr>
          <p:nvPr/>
        </p:nvPicPr>
        <p:blipFill>
          <a:blip r:embed="rId3"/>
          <a:stretch>
            <a:fillRect/>
          </a:stretch>
        </p:blipFill>
        <p:spPr>
          <a:xfrm>
            <a:off x="6567805" y="2348865"/>
            <a:ext cx="5538470" cy="2103120"/>
          </a:xfrm>
          <a:prstGeom prst="rect">
            <a:avLst/>
          </a:prstGeom>
        </p:spPr>
      </p:pic>
      <p:pic>
        <p:nvPicPr>
          <p:cNvPr id="5" name="Picture 4" descr="code_4"/>
          <p:cNvPicPr>
            <a:picLocks noChangeAspect="1"/>
          </p:cNvPicPr>
          <p:nvPr/>
        </p:nvPicPr>
        <p:blipFill>
          <a:blip r:embed="rId4"/>
          <a:stretch>
            <a:fillRect/>
          </a:stretch>
        </p:blipFill>
        <p:spPr>
          <a:xfrm>
            <a:off x="438150" y="4509135"/>
            <a:ext cx="5513070" cy="2164715"/>
          </a:xfrm>
          <a:prstGeom prst="rect">
            <a:avLst/>
          </a:prstGeom>
        </p:spPr>
      </p:pic>
      <p:pic>
        <p:nvPicPr>
          <p:cNvPr id="6" name="Picture 5" descr="code_7"/>
          <p:cNvPicPr>
            <a:picLocks noChangeAspect="1"/>
          </p:cNvPicPr>
          <p:nvPr/>
        </p:nvPicPr>
        <p:blipFill>
          <a:blip r:embed="rId5"/>
          <a:stretch>
            <a:fillRect/>
          </a:stretch>
        </p:blipFill>
        <p:spPr>
          <a:xfrm>
            <a:off x="6567805" y="4509135"/>
            <a:ext cx="5548630" cy="2164715"/>
          </a:xfrm>
          <a:prstGeom prst="rect">
            <a:avLst/>
          </a:prstGeom>
        </p:spPr>
      </p:pic>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 name="Google Shape;195;p45"/>
          <p:cNvSpPr txBox="1"/>
          <p:nvPr/>
        </p:nvSpPr>
        <p:spPr>
          <a:xfrm>
            <a:off x="1707920" y="437876"/>
            <a:ext cx="8624800" cy="556260"/>
          </a:xfrm>
          <a:prstGeom prst="rect">
            <a:avLst/>
          </a:prstGeom>
          <a:ln w="12700">
            <a:miter lim="400000"/>
          </a:ln>
        </p:spPr>
        <p:txBody>
          <a:bodyPr lIns="44999" tIns="44999" rIns="44999" bIns="44999" anchor="ctr">
            <a:spAutoFit/>
          </a:bodyPr>
          <a:lstStyle>
            <a:lvl1pPr defTabSz="1219200">
              <a:lnSpc>
                <a:spcPct val="95000"/>
              </a:lnSpc>
              <a:defRPr sz="3200" b="1">
                <a:solidFill>
                  <a:srgbClr val="002060"/>
                </a:solidFill>
              </a:defRPr>
            </a:lvl1pPr>
          </a:lstStyle>
          <a:p>
            <a:r>
              <a:t>Source Code</a:t>
            </a:r>
            <a:r>
              <a:rPr lang="en-IN"/>
              <a:t>- Recommendation module</a:t>
            </a:r>
            <a:endParaRPr lang="en-IN"/>
          </a:p>
        </p:txBody>
      </p:sp>
      <p:sp>
        <p:nvSpPr>
          <p:cNvPr id="309" name="Text Placeholder 2"/>
          <p:cNvSpPr txBox="1"/>
          <p:nvPr>
            <p:ph type="body" idx="1"/>
          </p:nvPr>
        </p:nvSpPr>
        <p:spPr>
          <a:xfrm>
            <a:off x="238125" y="1547370"/>
            <a:ext cx="10496070" cy="3977281"/>
          </a:xfrm>
          <a:prstGeom prst="rect">
            <a:avLst/>
          </a:prstGeom>
        </p:spPr>
        <p:txBody>
          <a:bodyPr/>
          <a:lstStyle>
            <a:lvl1pPr algn="just"/>
          </a:lstStyle>
          <a:p>
            <a:r>
              <a:t>	</a:t>
            </a:r>
          </a:p>
        </p:txBody>
      </p:sp>
      <p:sp>
        <p:nvSpPr>
          <p:cNvPr id="310" name="TextBox 3"/>
          <p:cNvSpPr txBox="1"/>
          <p:nvPr/>
        </p:nvSpPr>
        <p:spPr>
          <a:xfrm>
            <a:off x="746761" y="1333349"/>
            <a:ext cx="10908029" cy="1782445"/>
          </a:xfrm>
          <a:prstGeom prst="rect">
            <a:avLst/>
          </a:prstGeom>
          <a:ln w="12700">
            <a:miter lim="400000"/>
          </a:ln>
        </p:spPr>
        <p:txBody>
          <a:bodyPr lIns="60959" tIns="60959" rIns="60959" bIns="60959">
            <a:spAutoFit/>
          </a:bodyPr>
          <a:lstStyle/>
          <a:p>
            <a:pPr defTabSz="1219200">
              <a:defRPr b="1">
                <a:solidFill>
                  <a:srgbClr val="0F253F"/>
                </a:solidFill>
                <a:latin typeface="Times New Roman" panose="02020603050405020304"/>
                <a:ea typeface="Times New Roman" panose="02020603050405020304"/>
                <a:cs typeface="Times New Roman" panose="02020603050405020304"/>
                <a:sym typeface="Times New Roman" panose="02020603050405020304"/>
              </a:defRPr>
            </a:pPr>
            <a:r>
              <a:t>Programming Style</a:t>
            </a:r>
            <a:r>
              <a:rPr>
                <a:solidFill>
                  <a:srgbClr val="000000"/>
                </a:solidFill>
              </a:rPr>
              <a:t>: </a:t>
            </a:r>
            <a:r>
              <a:rPr b="0">
                <a:solidFill>
                  <a:srgbClr val="000000"/>
                </a:solidFill>
              </a:rPr>
              <a:t>The code is modular with functions (</a:t>
            </a:r>
            <a:r>
              <a:rPr lang="en-IN" b="0">
                <a:solidFill>
                  <a:srgbClr val="000000"/>
                </a:solidFill>
              </a:rPr>
              <a:t>fetchnearbycounsellors() &amp; /nearby-counsellors api</a:t>
            </a:r>
            <a:r>
              <a:rPr b="0">
                <a:solidFill>
                  <a:srgbClr val="000000"/>
                </a:solidFill>
              </a:rPr>
              <a:t>) dedicated to specific tasks, improving readability and maintainability. The use of descriptive variable names and organization into logical sections enhances clarity.</a:t>
            </a:r>
            <a:endParaRPr b="0">
              <a:solidFill>
                <a:srgbClr val="000000"/>
              </a:solidFill>
            </a:endParaRPr>
          </a:p>
          <a:p>
            <a:pPr defTabSz="1219200">
              <a:defRPr>
                <a:latin typeface="Times New Roman" panose="02020603050405020304"/>
                <a:ea typeface="Times New Roman" panose="02020603050405020304"/>
                <a:cs typeface="Times New Roman" panose="02020603050405020304"/>
                <a:sym typeface="Times New Roman" panose="02020603050405020304"/>
              </a:defRPr>
            </a:pPr>
          </a:p>
          <a:p>
            <a:pPr defTabSz="1219200">
              <a:defRPr>
                <a:latin typeface="Times New Roman" panose="02020603050405020304"/>
                <a:ea typeface="Times New Roman" panose="02020603050405020304"/>
                <a:cs typeface="Times New Roman" panose="02020603050405020304"/>
                <a:sym typeface="Times New Roman" panose="02020603050405020304"/>
              </a:defRPr>
            </a:pPr>
            <a:br/>
          </a:p>
        </p:txBody>
      </p:sp>
      <p:pic>
        <p:nvPicPr>
          <p:cNvPr id="2" name="Picture 1" descr="code_1"/>
          <p:cNvPicPr>
            <a:picLocks noChangeAspect="1"/>
          </p:cNvPicPr>
          <p:nvPr/>
        </p:nvPicPr>
        <p:blipFill>
          <a:blip r:embed="rId1"/>
          <a:stretch>
            <a:fillRect/>
          </a:stretch>
        </p:blipFill>
        <p:spPr>
          <a:xfrm>
            <a:off x="143510" y="2276475"/>
            <a:ext cx="11845925" cy="4199890"/>
          </a:xfrm>
          <a:prstGeom prst="rect">
            <a:avLst/>
          </a:prstGeom>
        </p:spPr>
      </p:pic>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 name="Google Shape;195;p45"/>
          <p:cNvSpPr txBox="1"/>
          <p:nvPr/>
        </p:nvSpPr>
        <p:spPr>
          <a:xfrm>
            <a:off x="1707920" y="437876"/>
            <a:ext cx="8624800" cy="556260"/>
          </a:xfrm>
          <a:prstGeom prst="rect">
            <a:avLst/>
          </a:prstGeom>
          <a:ln w="12700">
            <a:miter lim="400000"/>
          </a:ln>
        </p:spPr>
        <p:txBody>
          <a:bodyPr lIns="44999" tIns="44999" rIns="44999" bIns="44999" anchor="ctr">
            <a:spAutoFit/>
          </a:bodyPr>
          <a:lstStyle>
            <a:lvl1pPr defTabSz="1219200">
              <a:lnSpc>
                <a:spcPct val="95000"/>
              </a:lnSpc>
              <a:defRPr sz="3200" b="1">
                <a:solidFill>
                  <a:srgbClr val="002060"/>
                </a:solidFill>
              </a:defRPr>
            </a:lvl1pPr>
          </a:lstStyle>
          <a:p>
            <a:r>
              <a:t>Deployment </a:t>
            </a:r>
            <a:r>
              <a:rPr lang="en-IN"/>
              <a:t>&amp; Testing </a:t>
            </a:r>
            <a:r>
              <a:t>Strategies</a:t>
            </a:r>
          </a:p>
        </p:txBody>
      </p:sp>
      <p:sp>
        <p:nvSpPr>
          <p:cNvPr id="315" name="Text Placeholder 2"/>
          <p:cNvSpPr txBox="1"/>
          <p:nvPr>
            <p:ph type="body" idx="1"/>
          </p:nvPr>
        </p:nvSpPr>
        <p:spPr>
          <a:xfrm>
            <a:off x="238125" y="1547370"/>
            <a:ext cx="10496070" cy="3977281"/>
          </a:xfrm>
          <a:prstGeom prst="rect">
            <a:avLst/>
          </a:prstGeom>
        </p:spPr>
        <p:txBody>
          <a:bodyPr/>
          <a:lstStyle>
            <a:lvl1pPr algn="just"/>
          </a:lstStyle>
          <a:p>
            <a:r>
              <a:t>	</a:t>
            </a:r>
          </a:p>
        </p:txBody>
      </p:sp>
      <p:sp>
        <p:nvSpPr>
          <p:cNvPr id="316" name="TextBox 3"/>
          <p:cNvSpPr txBox="1"/>
          <p:nvPr/>
        </p:nvSpPr>
        <p:spPr>
          <a:xfrm>
            <a:off x="746760" y="1333500"/>
            <a:ext cx="10908030" cy="4819015"/>
          </a:xfrm>
          <a:prstGeom prst="rect">
            <a:avLst/>
          </a:prstGeom>
          <a:ln w="12700">
            <a:miter lim="400000"/>
          </a:ln>
        </p:spPr>
        <p:txBody>
          <a:bodyPr lIns="60959" tIns="60959" rIns="60959" bIns="60959">
            <a:noAutofit/>
          </a:bodyPr>
          <a:lstStyle/>
          <a:p>
            <a:pPr algn="just">
              <a:buFont typeface="Wingdings" panose="05000000000000000000" pitchFamily="2" charset="2"/>
            </a:pPr>
            <a:r>
              <a:rPr lang="en-IN" altLang="en-US" b="1" dirty="0">
                <a:latin typeface="Times New Roman" panose="02020603050405020304" charset="0"/>
                <a:cs typeface="Times New Roman" panose="02020603050405020304" charset="0"/>
                <a:sym typeface="+mn-ea"/>
              </a:rPr>
              <a:t>DEPLOYMENT STRATEGIES</a:t>
            </a:r>
            <a:endParaRPr lang="en-IN" altLang="en-US" b="1" dirty="0">
              <a:latin typeface="Times New Roman" panose="02020603050405020304" charset="0"/>
              <a:cs typeface="Times New Roman" panose="02020603050405020304" charset="0"/>
              <a:sym typeface="+mn-ea"/>
            </a:endParaRPr>
          </a:p>
          <a:p>
            <a:pPr algn="just">
              <a:buFont typeface="Wingdings" panose="05000000000000000000" pitchFamily="2" charset="2"/>
            </a:pPr>
            <a:endParaRPr lang="en-US" b="1" dirty="0">
              <a:latin typeface="Times New Roman" panose="02020603050405020304" charset="0"/>
              <a:cs typeface="Times New Roman" panose="02020603050405020304" charset="0"/>
              <a:sym typeface="+mn-ea"/>
            </a:endParaRPr>
          </a:p>
          <a:p>
            <a:pPr algn="just">
              <a:buFont typeface="Wingdings" panose="05000000000000000000" pitchFamily="2" charset="2"/>
              <a:buChar char="Ø"/>
            </a:pPr>
            <a:r>
              <a:rPr lang="en-US" dirty="0">
                <a:sym typeface="+mn-ea"/>
              </a:rPr>
              <a:t>Start with </a:t>
            </a:r>
            <a:r>
              <a:rPr lang="en-US" b="1" dirty="0">
                <a:sym typeface="+mn-ea"/>
              </a:rPr>
              <a:t>local deployment </a:t>
            </a:r>
            <a:r>
              <a:rPr lang="en-US" dirty="0">
                <a:sym typeface="+mn-ea"/>
              </a:rPr>
              <a:t>for testing.</a:t>
            </a:r>
            <a:endParaRPr lang="en-US" dirty="0"/>
          </a:p>
          <a:p>
            <a:pPr algn="just">
              <a:buFont typeface="Wingdings" panose="05000000000000000000" pitchFamily="2" charset="2"/>
              <a:buChar char="Ø"/>
            </a:pPr>
            <a:r>
              <a:rPr lang="en-US" b="1" dirty="0">
                <a:sym typeface="+mn-ea"/>
              </a:rPr>
              <a:t>Cloud deployment </a:t>
            </a:r>
            <a:r>
              <a:rPr lang="en-US" dirty="0">
                <a:sym typeface="+mn-ea"/>
              </a:rPr>
              <a:t>on AWS/Heroku with Docker for scalability.</a:t>
            </a:r>
            <a:endParaRPr lang="en-US" dirty="0"/>
          </a:p>
          <a:p>
            <a:pPr algn="just">
              <a:buFont typeface="Wingdings" panose="05000000000000000000" pitchFamily="2" charset="2"/>
              <a:buChar char="Ø"/>
            </a:pPr>
            <a:r>
              <a:rPr lang="en-US" dirty="0">
                <a:sym typeface="+mn-ea"/>
              </a:rPr>
              <a:t>Ensure data security with encryption, authentication, and role-based access control </a:t>
            </a:r>
            <a:r>
              <a:rPr lang="en-US" b="1" dirty="0">
                <a:sym typeface="+mn-ea"/>
              </a:rPr>
              <a:t>(RBAC).</a:t>
            </a:r>
            <a:endParaRPr lang="en-US" b="1" dirty="0">
              <a:sym typeface="+mn-ea"/>
            </a:endParaRPr>
          </a:p>
          <a:p>
            <a:pPr algn="just">
              <a:buFont typeface="Wingdings" panose="05000000000000000000" pitchFamily="2" charset="2"/>
              <a:buChar char="Ø"/>
            </a:pPr>
            <a:r>
              <a:rPr lang="en-IN" b="0">
                <a:solidFill>
                  <a:srgbClr val="000000"/>
                </a:solidFill>
              </a:rPr>
              <a:t> </a:t>
            </a:r>
            <a:r>
              <a:rPr>
                <a:sym typeface="+mn-ea"/>
              </a:rPr>
              <a:t>Setting up automated daily data updates can ensure the application remains relevant with minimal manual intervention. Deploying on cloud platforms like AWS or Azure with scalability in mind would ensure </a:t>
            </a:r>
            <a:r>
              <a:rPr lang="en-IN">
                <a:sym typeface="+mn-ea"/>
              </a:rPr>
              <a:t>reliable handling of the multiple requests coming from multiple clients to the serverat peak usage time</a:t>
            </a:r>
            <a:r>
              <a:rPr>
                <a:sym typeface="+mn-ea"/>
              </a:rPr>
              <a:t>.</a:t>
            </a:r>
            <a:endParaRPr>
              <a:sym typeface="+mn-ea"/>
            </a:endParaRPr>
          </a:p>
          <a:p>
            <a:pPr algn="just">
              <a:buFont typeface="Wingdings" panose="05000000000000000000" pitchFamily="2" charset="2"/>
              <a:buChar char="Ø"/>
            </a:pPr>
            <a:br>
              <a:rPr>
                <a:sym typeface="+mn-ea"/>
              </a:rPr>
            </a:br>
            <a:r>
              <a:rPr lang="en-IN" b="1">
                <a:latin typeface="Times New Roman" panose="02020603050405020304" charset="0"/>
                <a:cs typeface="Times New Roman" panose="02020603050405020304" charset="0"/>
                <a:sym typeface="+mn-ea"/>
              </a:rPr>
              <a:t>TESTING</a:t>
            </a:r>
            <a:r>
              <a:rPr lang="en-IN" altLang="en-US" b="1" dirty="0">
                <a:latin typeface="Times New Roman" panose="02020603050405020304" charset="0"/>
                <a:cs typeface="Times New Roman" panose="02020603050405020304" charset="0"/>
                <a:sym typeface="+mn-ea"/>
              </a:rPr>
              <a:t> STRATEGIES</a:t>
            </a:r>
            <a:endParaRPr lang="en-IN" altLang="en-US" b="1" dirty="0">
              <a:latin typeface="Times New Roman" panose="02020603050405020304" charset="0"/>
              <a:cs typeface="Times New Roman" panose="02020603050405020304" charset="0"/>
              <a:sym typeface="+mn-ea"/>
            </a:endParaRPr>
          </a:p>
          <a:p>
            <a:pPr algn="just">
              <a:buFont typeface="Wingdings" panose="05000000000000000000" pitchFamily="2" charset="2"/>
            </a:pPr>
            <a:endParaRPr lang="en-IN" altLang="en-US" b="1" dirty="0">
              <a:latin typeface="Times New Roman" panose="02020603050405020304" charset="0"/>
              <a:cs typeface="Times New Roman" panose="02020603050405020304" charset="0"/>
              <a:sym typeface="+mn-ea"/>
            </a:endParaRPr>
          </a:p>
          <a:p>
            <a:pPr algn="just">
              <a:buFont typeface="Wingdings" panose="05000000000000000000" pitchFamily="2" charset="2"/>
              <a:buChar char="Ø"/>
            </a:pPr>
            <a:r>
              <a:rPr lang="en-IN" altLang="en-US" b="1" dirty="0">
                <a:latin typeface="Times New Roman" panose="02020603050405020304" charset="0"/>
                <a:cs typeface="Times New Roman" panose="02020603050405020304" charset="0"/>
                <a:sym typeface="+mn-ea"/>
              </a:rPr>
              <a:t> </a:t>
            </a:r>
            <a:r>
              <a:rPr lang="en-US" b="1" dirty="0">
                <a:sym typeface="+mn-ea"/>
              </a:rPr>
              <a:t>Unit testing </a:t>
            </a:r>
            <a:r>
              <a:rPr lang="en-US" dirty="0">
                <a:sym typeface="+mn-ea"/>
              </a:rPr>
              <a:t>for Naive Bayes, CNN, and preprocessing tasks.</a:t>
            </a:r>
            <a:endParaRPr lang="en-US" dirty="0"/>
          </a:p>
          <a:p>
            <a:pPr algn="just">
              <a:buFont typeface="Wingdings" panose="05000000000000000000" pitchFamily="2" charset="2"/>
              <a:buChar char="Ø"/>
            </a:pPr>
            <a:r>
              <a:rPr lang="en-US" dirty="0">
                <a:sym typeface="+mn-ea"/>
              </a:rPr>
              <a:t> </a:t>
            </a:r>
            <a:r>
              <a:rPr lang="en-US" b="1" dirty="0">
                <a:sym typeface="+mn-ea"/>
              </a:rPr>
              <a:t>Integration testing </a:t>
            </a:r>
            <a:r>
              <a:rPr lang="en-US" dirty="0">
                <a:sym typeface="+mn-ea"/>
              </a:rPr>
              <a:t>for smooth frontend-backend interactions and accurate real-time processing.</a:t>
            </a:r>
            <a:endParaRPr lang="en-US" dirty="0"/>
          </a:p>
          <a:p>
            <a:pPr algn="just">
              <a:buFont typeface="Wingdings" panose="05000000000000000000" pitchFamily="2" charset="2"/>
              <a:buChar char="Ø"/>
            </a:pPr>
            <a:r>
              <a:rPr lang="en-US" dirty="0">
                <a:sym typeface="+mn-ea"/>
              </a:rPr>
              <a:t> </a:t>
            </a:r>
            <a:r>
              <a:rPr lang="en-US" b="1" dirty="0">
                <a:sym typeface="+mn-ea"/>
              </a:rPr>
              <a:t>User and performance testing </a:t>
            </a:r>
            <a:r>
              <a:rPr lang="en-US" dirty="0">
                <a:sym typeface="+mn-ea"/>
              </a:rPr>
              <a:t>for real-time emotion detection, ensuring scalability and low latency.</a:t>
            </a:r>
            <a:endParaRPr lang="en-US" dirty="0"/>
          </a:p>
          <a:p>
            <a:pPr algn="just">
              <a:buFont typeface="Wingdings" panose="05000000000000000000" pitchFamily="2" charset="2"/>
            </a:pPr>
            <a:endParaRPr lang="en-IN" altLang="en-US" b="1" dirty="0">
              <a:latin typeface="Times New Roman" panose="02020603050405020304" charset="0"/>
              <a:cs typeface="Times New Roman" panose="02020603050405020304" charset="0"/>
              <a:sym typeface="+mn-ea"/>
            </a:endParaRPr>
          </a:p>
          <a:p>
            <a:pPr algn="just">
              <a:buFont typeface="Wingdings" panose="05000000000000000000" pitchFamily="2" charset="2"/>
            </a:pPr>
            <a:endParaRPr b="0">
              <a:solidFill>
                <a:srgbClr val="000000"/>
              </a:solidFill>
            </a:endParaRPr>
          </a:p>
        </p:txBody>
      </p:sp>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 name="Title 1"/>
          <p:cNvSpPr txBox="1"/>
          <p:nvPr>
            <p:ph type="title"/>
          </p:nvPr>
        </p:nvSpPr>
        <p:spPr>
          <a:xfrm>
            <a:off x="609779" y="2284200"/>
            <a:ext cx="10972442" cy="1144801"/>
          </a:xfrm>
          <a:prstGeom prst="rect">
            <a:avLst/>
          </a:prstGeom>
        </p:spPr>
        <p:txBody>
          <a:bodyPr/>
          <a:lstStyle>
            <a:lvl1pPr algn="ctr">
              <a:defRPr sz="4800" b="1">
                <a:solidFill>
                  <a:srgbClr val="002060"/>
                </a:solidFill>
                <a:latin typeface="+mj-lt"/>
                <a:ea typeface="+mj-ea"/>
                <a:cs typeface="+mj-cs"/>
                <a:sym typeface="Calibri" panose="020F0502020204030204"/>
              </a:defRPr>
            </a:lvl1pPr>
          </a:lstStyle>
          <a:p>
            <a:r>
              <a:t>Individual Details</a:t>
            </a: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Google Shape;195;p45"/>
          <p:cNvSpPr txBox="1"/>
          <p:nvPr/>
        </p:nvSpPr>
        <p:spPr>
          <a:xfrm>
            <a:off x="1707920" y="468203"/>
            <a:ext cx="8624800" cy="495607"/>
          </a:xfrm>
          <a:prstGeom prst="rect">
            <a:avLst/>
          </a:prstGeom>
          <a:ln w="12700">
            <a:miter lim="400000"/>
          </a:ln>
        </p:spPr>
        <p:txBody>
          <a:bodyPr lIns="44999" tIns="44999" rIns="44999" bIns="44999" anchor="ctr">
            <a:spAutoFit/>
          </a:bodyPr>
          <a:lstStyle>
            <a:lvl1pPr defTabSz="1219200">
              <a:lnSpc>
                <a:spcPct val="95000"/>
              </a:lnSpc>
              <a:defRPr sz="3200" b="1">
                <a:solidFill>
                  <a:srgbClr val="002060"/>
                </a:solidFill>
              </a:defRPr>
            </a:lvl1pPr>
          </a:lstStyle>
          <a:p>
            <a:r>
              <a:t>Introduction</a:t>
            </a:r>
          </a:p>
        </p:txBody>
      </p:sp>
      <p:sp>
        <p:nvSpPr>
          <p:cNvPr id="134" name="Text Placeholder 2"/>
          <p:cNvSpPr txBox="1"/>
          <p:nvPr>
            <p:ph type="body" idx="1"/>
          </p:nvPr>
        </p:nvSpPr>
        <p:spPr>
          <a:xfrm>
            <a:off x="772284" y="1440359"/>
            <a:ext cx="10496071" cy="3977282"/>
          </a:xfrm>
          <a:prstGeom prst="rect">
            <a:avLst/>
          </a:prstGeom>
        </p:spPr>
        <p:txBody>
          <a:bodyPr/>
          <a:lstStyle>
            <a:lvl1pPr marL="0" indent="0" algn="just" defTabSz="429895">
              <a:spcBef>
                <a:spcPts val="900"/>
              </a:spcBef>
              <a:defRPr sz="1975">
                <a:uFill>
                  <a:solidFill>
                    <a:srgbClr val="000000"/>
                  </a:solidFill>
                </a:uFill>
                <a:latin typeface="Times New Roman" panose="02020603050405020304"/>
                <a:ea typeface="Times New Roman" panose="02020603050405020304"/>
                <a:cs typeface="Times New Roman" panose="02020603050405020304"/>
                <a:sym typeface="Times New Roman" panose="02020603050405020304"/>
              </a:defRPr>
            </a:lvl1pPr>
          </a:lstStyle>
          <a:p>
            <a:r>
              <a:t>Depression is a highly common and incapacitating mental health condition on a global scale. Defined by ongoing feelings of sadness, lack of interest, and cognitive problems, depression greatly affects people's quality of life and plays a major role in global disability and mortality rates. Although clinical interviews and self-report questionnaires like the PHQ-8 are helpful, they are sometimes subjective, lead to delays in diagnosis, and may not be easily accessible. The increasing need for more scalable, objective, and automated solutions has led to a significant rise in the use of Artificial Intelligence (AI) and Machine Learning (ML) in mental health.This project seeks to utilize AI technologies to develop a thorough Depression Detection System by integrating psychological assessments and analyzing physiological data. More specifically, the system combines a Naive Bayes classifier</a:t>
            </a:r>
            <a:r>
              <a:rPr lang="en-US"/>
              <a:t>/Support vector machine</a:t>
            </a:r>
            <a:r>
              <a:t> for analyzing quiz responses and a CNN model for assessing facial expressions in real-time, offering a comprehensive method for identifying depression. By including cognitive as well as emotional signs of depression, this system provides an improved diagnostic tool that can identify </a:t>
            </a:r>
            <a:r>
              <a:rPr lang="en-US"/>
              <a:t>states of </a:t>
            </a:r>
            <a:r>
              <a:t>depressive conditions.</a:t>
            </a:r>
            <a:endParaRPr b="1"/>
          </a:p>
        </p:txBody>
      </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0" name="Google Shape;195;p45"/>
          <p:cNvSpPr txBox="1"/>
          <p:nvPr/>
        </p:nvSpPr>
        <p:spPr>
          <a:xfrm>
            <a:off x="1707920" y="437876"/>
            <a:ext cx="8624800" cy="556260"/>
          </a:xfrm>
          <a:prstGeom prst="rect">
            <a:avLst/>
          </a:prstGeom>
          <a:ln w="12700">
            <a:miter lim="400000"/>
          </a:ln>
        </p:spPr>
        <p:txBody>
          <a:bodyPr lIns="44999" tIns="44999" rIns="44999" bIns="44999" anchor="ctr">
            <a:spAutoFit/>
          </a:bodyPr>
          <a:lstStyle>
            <a:lvl1pPr defTabSz="1219200">
              <a:lnSpc>
                <a:spcPct val="95000"/>
              </a:lnSpc>
              <a:defRPr sz="3200" b="1">
                <a:solidFill>
                  <a:srgbClr val="002060"/>
                </a:solidFill>
              </a:defRPr>
            </a:lvl1pPr>
          </a:lstStyle>
          <a:p>
            <a:r>
              <a:rPr lang="en-IN"/>
              <a:t>Sai Venktesh Dubey</a:t>
            </a:r>
            <a:endParaRPr lang="en-IN"/>
          </a:p>
        </p:txBody>
      </p:sp>
      <p:sp>
        <p:nvSpPr>
          <p:cNvPr id="321" name="Text Placeholder 2"/>
          <p:cNvSpPr txBox="1"/>
          <p:nvPr>
            <p:ph type="body" sz="quarter" idx="1"/>
          </p:nvPr>
        </p:nvSpPr>
        <p:spPr>
          <a:xfrm>
            <a:off x="238125" y="1547370"/>
            <a:ext cx="10496070" cy="1167256"/>
          </a:xfrm>
          <a:prstGeom prst="rect">
            <a:avLst/>
          </a:prstGeom>
        </p:spPr>
        <p:txBody>
          <a:bodyPr/>
          <a:lstStyle/>
          <a:p>
            <a:pPr algn="just">
              <a:defRPr sz="2000" b="1">
                <a:solidFill>
                  <a:srgbClr val="17375E"/>
                </a:solidFill>
                <a:latin typeface="Times New Roman" panose="02020603050405020304"/>
                <a:ea typeface="Times New Roman" panose="02020603050405020304"/>
                <a:cs typeface="Times New Roman" panose="02020603050405020304"/>
                <a:sym typeface="Times New Roman" panose="02020603050405020304"/>
              </a:defRPr>
            </a:pPr>
            <a:r>
              <a:t>	</a:t>
            </a:r>
            <a:r>
              <a:rPr u="sng"/>
              <a:t>Aim</a:t>
            </a:r>
            <a:r>
              <a:t> : </a:t>
            </a:r>
            <a:r>
              <a:rPr b="0">
                <a:solidFill>
                  <a:srgbClr val="000000"/>
                </a:solidFill>
              </a:rPr>
              <a:t>The aim is to </a:t>
            </a:r>
            <a:r>
              <a:rPr lang="en-IN" b="0">
                <a:solidFill>
                  <a:srgbClr val="000000"/>
                </a:solidFill>
              </a:rPr>
              <a:t>build the </a:t>
            </a:r>
            <a:r>
              <a:rPr lang="en-IN">
                <a:solidFill>
                  <a:srgbClr val="000000"/>
                </a:solidFill>
              </a:rPr>
              <a:t>quiz module</a:t>
            </a:r>
            <a:r>
              <a:rPr lang="en-IN" b="0">
                <a:solidFill>
                  <a:srgbClr val="000000"/>
                </a:solidFill>
              </a:rPr>
              <a:t> in python using libraries like numpy, pandas,matplotlib, scikit-learn and classifier models like naive-bayes, random forest, SVM etc. The aim is to use DAIC-WOZ dataset to train and get best classifier among them and create a model.</a:t>
            </a:r>
            <a:endParaRPr lang="en-IN" b="0">
              <a:solidFill>
                <a:srgbClr val="000000"/>
              </a:solidFill>
            </a:endParaRPr>
          </a:p>
        </p:txBody>
      </p:sp>
      <p:sp>
        <p:nvSpPr>
          <p:cNvPr id="322" name="TextBox 3"/>
          <p:cNvSpPr txBox="1"/>
          <p:nvPr/>
        </p:nvSpPr>
        <p:spPr>
          <a:xfrm>
            <a:off x="622934" y="3212384"/>
            <a:ext cx="8869681" cy="912310"/>
          </a:xfrm>
          <a:prstGeom prst="rect">
            <a:avLst/>
          </a:prstGeom>
          <a:ln w="12700">
            <a:miter lim="400000"/>
          </a:ln>
        </p:spPr>
        <p:txBody>
          <a:bodyPr lIns="60959" tIns="60959" rIns="60959" bIns="60959">
            <a:spAutoFit/>
          </a:bodyPr>
          <a:lstStyle/>
          <a:p>
            <a:pPr defTabSz="1219200">
              <a:defRPr b="1" u="sng">
                <a:solidFill>
                  <a:srgbClr val="17375E"/>
                </a:solidFill>
                <a:latin typeface="Times New Roman" panose="02020603050405020304"/>
                <a:ea typeface="Times New Roman" panose="02020603050405020304"/>
                <a:cs typeface="Times New Roman" panose="02020603050405020304"/>
                <a:sym typeface="Times New Roman" panose="02020603050405020304"/>
              </a:defRPr>
            </a:pPr>
            <a:r>
              <a:t>Objectives</a:t>
            </a:r>
          </a:p>
          <a:p>
            <a:pPr defTabSz="1219200">
              <a:defRPr b="1" u="sng">
                <a:solidFill>
                  <a:srgbClr val="17375E"/>
                </a:solidFill>
                <a:latin typeface="Times New Roman" panose="02020603050405020304"/>
                <a:ea typeface="Times New Roman" panose="02020603050405020304"/>
                <a:cs typeface="Times New Roman" panose="02020603050405020304"/>
                <a:sym typeface="Times New Roman" panose="02020603050405020304"/>
              </a:defRPr>
            </a:pPr>
          </a:p>
          <a:p>
            <a:pPr defTabSz="1219200">
              <a:defRPr b="1">
                <a:solidFill>
                  <a:srgbClr val="17375E"/>
                </a:solidFill>
                <a:latin typeface="Times New Roman" panose="02020603050405020304"/>
                <a:ea typeface="Times New Roman" panose="02020603050405020304"/>
                <a:cs typeface="Times New Roman" panose="02020603050405020304"/>
                <a:sym typeface="Times New Roman" panose="02020603050405020304"/>
              </a:defRPr>
            </a:pPr>
            <a:r>
              <a:t> </a:t>
            </a:r>
          </a:p>
        </p:txBody>
      </p:sp>
      <p:sp>
        <p:nvSpPr>
          <p:cNvPr id="323" name="Rectangle 1"/>
          <p:cNvSpPr txBox="1"/>
          <p:nvPr/>
        </p:nvSpPr>
        <p:spPr>
          <a:xfrm>
            <a:off x="479425" y="3681730"/>
            <a:ext cx="11357610" cy="2700020"/>
          </a:xfrm>
          <a:prstGeom prst="rect">
            <a:avLst/>
          </a:prstGeom>
          <a:ln w="12700">
            <a:miter lim="400000"/>
          </a:ln>
        </p:spPr>
        <p:txBody>
          <a:bodyPr wrap="none" lIns="60959" tIns="60959" rIns="60959" bIns="60959" anchor="ctr">
            <a:noAutofit/>
          </a:bodyPr>
          <a:lstStyle/>
          <a:p>
            <a:pPr algn="l" defTabSz="1219200">
              <a:buSzPct val="100000"/>
              <a:buChar char="•"/>
              <a:defRPr b="1">
                <a:latin typeface="Times New Roman" panose="02020603050405020304"/>
                <a:ea typeface="Times New Roman" panose="02020603050405020304"/>
                <a:cs typeface="Times New Roman" panose="02020603050405020304"/>
                <a:sym typeface="Times New Roman" panose="02020603050405020304"/>
              </a:defRPr>
            </a:pPr>
            <a:r>
              <a:t> </a:t>
            </a:r>
            <a:r>
              <a:rPr>
                <a:solidFill>
                  <a:srgbClr val="0F253F"/>
                </a:solidFill>
              </a:rPr>
              <a:t>Data Cleaning</a:t>
            </a:r>
            <a:r>
              <a:rPr lang="en-IN">
                <a:solidFill>
                  <a:srgbClr val="0F253F"/>
                </a:solidFill>
              </a:rPr>
              <a:t> &amp; Handling</a:t>
            </a:r>
            <a:r>
              <a:rPr b="0"/>
              <a:t>: Implement data preprocessing steps to clean the dataset</a:t>
            </a:r>
            <a:r>
              <a:rPr lang="en-IN" b="0"/>
              <a:t> and </a:t>
            </a:r>
            <a:r>
              <a:rPr b="0">
                <a:sym typeface="+mn-ea"/>
              </a:rPr>
              <a:t>transform the data for analysis</a:t>
            </a:r>
            <a:r>
              <a:rPr b="0"/>
              <a:t> </a:t>
            </a:r>
            <a:endParaRPr b="0"/>
          </a:p>
          <a:p>
            <a:pPr algn="l" defTabSz="1219200">
              <a:buSzPct val="100000"/>
              <a:buChar char="•"/>
              <a:defRPr b="1">
                <a:latin typeface="Times New Roman" panose="02020603050405020304"/>
                <a:ea typeface="Times New Roman" panose="02020603050405020304"/>
                <a:cs typeface="Times New Roman" panose="02020603050405020304"/>
                <a:sym typeface="Times New Roman" panose="02020603050405020304"/>
              </a:defRPr>
            </a:pPr>
            <a:r>
              <a:rPr b="0"/>
              <a:t> </a:t>
            </a:r>
            <a:r>
              <a:rPr lang="en-IN"/>
              <a:t>Importing and initiaizing multiple classifiers</a:t>
            </a:r>
            <a:r>
              <a:rPr lang="en-IN" b="0"/>
              <a:t>: Initialize GaussianNB(), SVC, RandomForest, Adaboost, XGBoost etc.</a:t>
            </a:r>
            <a:endParaRPr lang="en-IN" b="0"/>
          </a:p>
          <a:p>
            <a:pPr algn="l" defTabSz="1219200">
              <a:buSzPct val="100000"/>
              <a:buChar char="•"/>
              <a:defRPr b="1">
                <a:latin typeface="Times New Roman" panose="02020603050405020304"/>
                <a:ea typeface="Times New Roman" panose="02020603050405020304"/>
                <a:cs typeface="Times New Roman" panose="02020603050405020304"/>
                <a:sym typeface="Times New Roman" panose="02020603050405020304"/>
              </a:defRPr>
            </a:pPr>
            <a:r>
              <a:rPr lang="en-IN" b="0"/>
              <a:t> </a:t>
            </a:r>
            <a:r>
              <a:rPr lang="en-IN"/>
              <a:t>Comparison of all models and evaluation</a:t>
            </a:r>
            <a:r>
              <a:rPr lang="en-IN" b="0"/>
              <a:t>: Used Accuarcy, precison, Recall and F1 score to evaluate models.</a:t>
            </a:r>
          </a:p>
          <a:p>
            <a:pPr algn="l" defTabSz="1219200">
              <a:buSzPct val="100000"/>
              <a:buChar char="•"/>
              <a:defRPr b="1">
                <a:latin typeface="Times New Roman" panose="02020603050405020304"/>
                <a:ea typeface="Times New Roman" panose="02020603050405020304"/>
                <a:cs typeface="Times New Roman" panose="02020603050405020304"/>
                <a:sym typeface="Times New Roman" panose="02020603050405020304"/>
              </a:defRPr>
            </a:pPr>
            <a:r>
              <a:t> </a:t>
            </a:r>
            <a:r>
              <a:rPr>
                <a:solidFill>
                  <a:srgbClr val="0F253F"/>
                </a:solidFill>
              </a:rPr>
              <a:t>Model Testing</a:t>
            </a:r>
            <a:r>
              <a:rPr b="0">
                <a:solidFill>
                  <a:srgbClr val="0F253F"/>
                </a:solidFill>
              </a:rPr>
              <a:t>: </a:t>
            </a:r>
            <a:r>
              <a:rPr b="0"/>
              <a:t>Evaluate </a:t>
            </a:r>
            <a:r>
              <a:rPr lang="en-IN" b="0"/>
              <a:t>the model on actual data.</a:t>
            </a:r>
            <a:endParaRPr lang="en-IN" b="0"/>
          </a:p>
          <a:p>
            <a:pPr algn="l" defTabSz="1219200">
              <a:buSzPct val="100000"/>
              <a:buChar char="•"/>
              <a:defRPr b="1">
                <a:latin typeface="Times New Roman" panose="02020603050405020304"/>
                <a:ea typeface="Times New Roman" panose="02020603050405020304"/>
                <a:cs typeface="Times New Roman" panose="02020603050405020304"/>
                <a:sym typeface="Times New Roman" panose="02020603050405020304"/>
              </a:defRPr>
            </a:pPr>
            <a:r>
              <a:rPr lang="en-IN" b="0"/>
              <a:t> </a:t>
            </a:r>
            <a:r>
              <a:rPr lang="en-IN"/>
              <a:t>Export Model : </a:t>
            </a:r>
            <a:r>
              <a:rPr lang="en-IN" b="0"/>
              <a:t>Export the model using joblib to the python backend server for further usage.</a:t>
            </a:r>
            <a:endParaRPr lang="en-IN" b="0"/>
          </a:p>
        </p:txBody>
      </p:sp>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5" name="Google Shape;195;p45"/>
          <p:cNvSpPr txBox="1"/>
          <p:nvPr/>
        </p:nvSpPr>
        <p:spPr>
          <a:xfrm>
            <a:off x="1707920" y="437876"/>
            <a:ext cx="8624800" cy="556260"/>
          </a:xfrm>
          <a:prstGeom prst="rect">
            <a:avLst/>
          </a:prstGeom>
          <a:ln w="12700">
            <a:miter lim="400000"/>
          </a:ln>
        </p:spPr>
        <p:txBody>
          <a:bodyPr lIns="44999" tIns="44999" rIns="44999" bIns="44999" anchor="ctr">
            <a:spAutoFit/>
          </a:bodyPr>
          <a:lstStyle>
            <a:lvl1pPr defTabSz="1219200">
              <a:lnSpc>
                <a:spcPct val="95000"/>
              </a:lnSpc>
              <a:defRPr sz="3200" b="1">
                <a:solidFill>
                  <a:srgbClr val="002060"/>
                </a:solidFill>
              </a:defRPr>
            </a:lvl1pPr>
          </a:lstStyle>
          <a:p>
            <a:r>
              <a:rPr lang="en-IN"/>
              <a:t>Aryan Bansal</a:t>
            </a:r>
            <a:endParaRPr lang="en-IN"/>
          </a:p>
        </p:txBody>
      </p:sp>
      <p:sp>
        <p:nvSpPr>
          <p:cNvPr id="326" name="Text Placeholder 2"/>
          <p:cNvSpPr txBox="1"/>
          <p:nvPr>
            <p:ph type="body" sz="quarter" idx="1"/>
          </p:nvPr>
        </p:nvSpPr>
        <p:spPr>
          <a:xfrm>
            <a:off x="335280" y="1340485"/>
            <a:ext cx="10495915" cy="1717040"/>
          </a:xfrm>
          <a:prstGeom prst="rect">
            <a:avLst/>
          </a:prstGeom>
        </p:spPr>
        <p:txBody>
          <a:bodyPr>
            <a:normAutofit lnSpcReduction="10000"/>
          </a:bodyPr>
          <a:lstStyle/>
          <a:p>
            <a:pPr algn="just">
              <a:defRPr sz="2000" b="1">
                <a:solidFill>
                  <a:srgbClr val="17375E"/>
                </a:solidFill>
                <a:latin typeface="Times New Roman" panose="02020603050405020304"/>
                <a:ea typeface="Times New Roman" panose="02020603050405020304"/>
                <a:cs typeface="Times New Roman" panose="02020603050405020304"/>
                <a:sym typeface="Times New Roman" panose="02020603050405020304"/>
              </a:defRPr>
            </a:pPr>
            <a:r>
              <a:t>	</a:t>
            </a:r>
            <a:r>
              <a:rPr u="sng"/>
              <a:t>Aim</a:t>
            </a:r>
            <a:r>
              <a:t> : </a:t>
            </a:r>
          </a:p>
          <a:p>
            <a:pPr algn="just">
              <a:defRPr sz="2000" b="1">
                <a:solidFill>
                  <a:srgbClr val="17375E"/>
                </a:solidFill>
                <a:latin typeface="Times New Roman" panose="02020603050405020304"/>
                <a:ea typeface="Times New Roman" panose="02020603050405020304"/>
                <a:cs typeface="Times New Roman" panose="02020603050405020304"/>
                <a:sym typeface="Times New Roman" panose="02020603050405020304"/>
              </a:defRPr>
            </a:pPr>
            <a:r>
              <a:rPr lang="en-IN"/>
              <a:t>[1] </a:t>
            </a:r>
            <a:r>
              <a:rPr b="0">
                <a:solidFill>
                  <a:srgbClr val="000000"/>
                </a:solidFill>
              </a:rPr>
              <a:t>The aim is to </a:t>
            </a:r>
            <a:r>
              <a:rPr lang="en-IN" b="0">
                <a:solidFill>
                  <a:srgbClr val="000000"/>
                </a:solidFill>
              </a:rPr>
              <a:t>build the Facial Expression based depression detection module using python and javascript. Leverage the use of  CNN(Convolutional Neural Network) for facial expression recognition using the well-known FER2013(Facial Expression Recognition) dataset for detection.</a:t>
            </a:r>
            <a:endParaRPr lang="en-IN" b="0">
              <a:solidFill>
                <a:srgbClr val="000000"/>
              </a:solidFill>
            </a:endParaRPr>
          </a:p>
          <a:p>
            <a:pPr algn="just">
              <a:defRPr sz="2000" b="1">
                <a:solidFill>
                  <a:srgbClr val="17375E"/>
                </a:solidFill>
                <a:latin typeface="Times New Roman" panose="02020603050405020304"/>
                <a:ea typeface="Times New Roman" panose="02020603050405020304"/>
                <a:cs typeface="Times New Roman" panose="02020603050405020304"/>
                <a:sym typeface="Times New Roman" panose="02020603050405020304"/>
              </a:defRPr>
            </a:pPr>
            <a:r>
              <a:rPr lang="en-IN" b="0">
                <a:solidFill>
                  <a:srgbClr val="000000"/>
                </a:solidFill>
              </a:rPr>
              <a:t>[2] Designed python backend and NodeJS Backend for web app and API handling including data transfer.</a:t>
            </a:r>
            <a:endParaRPr lang="en-IN" b="0">
              <a:solidFill>
                <a:srgbClr val="000000"/>
              </a:solidFill>
            </a:endParaRPr>
          </a:p>
          <a:p>
            <a:pPr algn="just">
              <a:defRPr sz="2000" b="1">
                <a:solidFill>
                  <a:srgbClr val="17375E"/>
                </a:solidFill>
                <a:latin typeface="Times New Roman" panose="02020603050405020304"/>
                <a:ea typeface="Times New Roman" panose="02020603050405020304"/>
                <a:cs typeface="Times New Roman" panose="02020603050405020304"/>
                <a:sym typeface="Times New Roman" panose="02020603050405020304"/>
              </a:defRPr>
            </a:pPr>
            <a:endParaRPr lang="en-IN" b="0">
              <a:solidFill>
                <a:srgbClr val="000000"/>
              </a:solidFill>
            </a:endParaRPr>
          </a:p>
        </p:txBody>
      </p:sp>
      <p:sp>
        <p:nvSpPr>
          <p:cNvPr id="327" name="TextBox 3"/>
          <p:cNvSpPr txBox="1"/>
          <p:nvPr/>
        </p:nvSpPr>
        <p:spPr>
          <a:xfrm>
            <a:off x="767079" y="2996484"/>
            <a:ext cx="8869681" cy="912310"/>
          </a:xfrm>
          <a:prstGeom prst="rect">
            <a:avLst/>
          </a:prstGeom>
          <a:ln w="12700">
            <a:miter lim="400000"/>
          </a:ln>
        </p:spPr>
        <p:txBody>
          <a:bodyPr lIns="60959" tIns="60959" rIns="60959" bIns="60959">
            <a:spAutoFit/>
          </a:bodyPr>
          <a:lstStyle/>
          <a:p>
            <a:pPr defTabSz="1219200">
              <a:defRPr b="1" u="sng">
                <a:solidFill>
                  <a:srgbClr val="17375E"/>
                </a:solidFill>
                <a:latin typeface="Times New Roman" panose="02020603050405020304"/>
                <a:ea typeface="Times New Roman" panose="02020603050405020304"/>
                <a:cs typeface="Times New Roman" panose="02020603050405020304"/>
                <a:sym typeface="Times New Roman" panose="02020603050405020304"/>
              </a:defRPr>
            </a:pPr>
            <a:r>
              <a:t>Objectives</a:t>
            </a:r>
          </a:p>
          <a:p>
            <a:pPr defTabSz="1219200">
              <a:defRPr b="1" u="sng">
                <a:solidFill>
                  <a:srgbClr val="17375E"/>
                </a:solidFill>
                <a:latin typeface="Times New Roman" panose="02020603050405020304"/>
                <a:ea typeface="Times New Roman" panose="02020603050405020304"/>
                <a:cs typeface="Times New Roman" panose="02020603050405020304"/>
                <a:sym typeface="Times New Roman" panose="02020603050405020304"/>
              </a:defRPr>
            </a:pPr>
          </a:p>
        </p:txBody>
      </p:sp>
      <p:sp>
        <p:nvSpPr>
          <p:cNvPr id="328" name="Rectangle 1"/>
          <p:cNvSpPr txBox="1"/>
          <p:nvPr/>
        </p:nvSpPr>
        <p:spPr>
          <a:xfrm>
            <a:off x="813435" y="3860800"/>
            <a:ext cx="10826750" cy="2940050"/>
          </a:xfrm>
          <a:prstGeom prst="rect">
            <a:avLst/>
          </a:prstGeom>
          <a:ln w="12700">
            <a:miter lim="400000"/>
          </a:ln>
        </p:spPr>
        <p:txBody>
          <a:bodyPr wrap="none" lIns="60959" tIns="60959" rIns="60959" bIns="60959" anchor="ctr">
            <a:noAutofit/>
          </a:bodyPr>
          <a:lstStyle/>
          <a:p>
            <a:pPr defTabSz="1219200">
              <a:buSzPct val="100000"/>
              <a:buFont typeface="Arial" panose="020B0604020202020204" pitchFamily="34" charset="0"/>
              <a:defRPr b="1">
                <a:solidFill>
                  <a:srgbClr val="0F253F"/>
                </a:solidFill>
                <a:latin typeface="Times New Roman" panose="02020603050405020304"/>
                <a:ea typeface="Times New Roman" panose="02020603050405020304"/>
                <a:cs typeface="Times New Roman" panose="02020603050405020304"/>
                <a:sym typeface="Times New Roman" panose="02020603050405020304"/>
              </a:defRPr>
            </a:pPr>
            <a:r>
              <a:rPr lang="en-IN">
                <a:solidFill>
                  <a:srgbClr val="000000"/>
                </a:solidFill>
              </a:rPr>
              <a:t>[1] Facial Expression module</a:t>
            </a:r>
            <a:endParaRPr lang="en-IN">
              <a:solidFill>
                <a:srgbClr val="000000"/>
              </a:solidFill>
            </a:endParaRPr>
          </a:p>
          <a:p>
            <a:pPr marL="285750" indent="-285750" defTabSz="1219200">
              <a:buSzPct val="100000"/>
              <a:buFont typeface="Arial" panose="020B0604020202020204" pitchFamily="34" charset="0"/>
              <a:buChar char="•"/>
              <a:defRPr b="1">
                <a:solidFill>
                  <a:srgbClr val="0F253F"/>
                </a:solidFill>
                <a:latin typeface="Times New Roman" panose="02020603050405020304"/>
                <a:ea typeface="Times New Roman" panose="02020603050405020304"/>
                <a:cs typeface="Times New Roman" panose="02020603050405020304"/>
                <a:sym typeface="Times New Roman" panose="02020603050405020304"/>
              </a:defRPr>
            </a:pPr>
            <a:r>
              <a:rPr lang="en-IN">
                <a:solidFill>
                  <a:srgbClr val="000000"/>
                </a:solidFill>
              </a:rPr>
              <a:t> EDA</a:t>
            </a:r>
            <a:r>
              <a:rPr lang="en-IN" b="0">
                <a:solidFill>
                  <a:srgbClr val="000000"/>
                </a:solidFill>
              </a:rPr>
              <a:t>: Explore the dataset and features of dataset.</a:t>
            </a:r>
            <a:endParaRPr lang="en-IN" b="0">
              <a:solidFill>
                <a:srgbClr val="000000"/>
              </a:solidFill>
            </a:endParaRPr>
          </a:p>
          <a:p>
            <a:pPr marL="285750" indent="-285750" defTabSz="1219200">
              <a:buSzPct val="100000"/>
              <a:buFont typeface="Arial" panose="020B0604020202020204" pitchFamily="34" charset="0"/>
              <a:buChar char="•"/>
              <a:defRPr b="1">
                <a:solidFill>
                  <a:srgbClr val="0F253F"/>
                </a:solidFill>
                <a:latin typeface="Times New Roman" panose="02020603050405020304"/>
                <a:ea typeface="Times New Roman" panose="02020603050405020304"/>
                <a:cs typeface="Times New Roman" panose="02020603050405020304"/>
                <a:sym typeface="Times New Roman" panose="02020603050405020304"/>
              </a:defRPr>
            </a:pPr>
            <a:r>
              <a:rPr lang="en-IN">
                <a:solidFill>
                  <a:srgbClr val="000000"/>
                </a:solidFill>
              </a:rPr>
              <a:t> Construction: </a:t>
            </a:r>
            <a:r>
              <a:rPr lang="en-IN" b="0">
                <a:solidFill>
                  <a:srgbClr val="000000"/>
                </a:solidFill>
              </a:rPr>
              <a:t>Construction of 5-layer deep convolutional Neural Network for feature extraction and recognition</a:t>
            </a:r>
            <a:endParaRPr lang="en-IN" b="0">
              <a:solidFill>
                <a:srgbClr val="000000"/>
              </a:solidFill>
            </a:endParaRPr>
          </a:p>
          <a:p>
            <a:pPr marL="285750" indent="-285750" defTabSz="1219200">
              <a:buSzPct val="100000"/>
              <a:buFont typeface="Arial" panose="020B0604020202020204" pitchFamily="34" charset="0"/>
              <a:buChar char="•"/>
              <a:defRPr b="1">
                <a:solidFill>
                  <a:srgbClr val="0F253F"/>
                </a:solidFill>
                <a:latin typeface="Times New Roman" panose="02020603050405020304"/>
                <a:ea typeface="Times New Roman" panose="02020603050405020304"/>
                <a:cs typeface="Times New Roman" panose="02020603050405020304"/>
                <a:sym typeface="Times New Roman" panose="02020603050405020304"/>
              </a:defRPr>
            </a:pPr>
            <a:r>
              <a:rPr lang="en-IN" b="0">
                <a:solidFill>
                  <a:srgbClr val="000000"/>
                </a:solidFill>
              </a:rPr>
              <a:t> </a:t>
            </a:r>
            <a:r>
              <a:rPr lang="en-IN">
                <a:solidFill>
                  <a:srgbClr val="000000"/>
                </a:solidFill>
              </a:rPr>
              <a:t>Training/testing</a:t>
            </a:r>
            <a:r>
              <a:rPr lang="en-IN" b="0">
                <a:solidFill>
                  <a:srgbClr val="000000"/>
                </a:solidFill>
              </a:rPr>
              <a:t>: Training model on FER2013 dataset for 30 epochs and testing it.</a:t>
            </a:r>
            <a:endParaRPr lang="en-IN" b="0">
              <a:solidFill>
                <a:srgbClr val="000000"/>
              </a:solidFill>
            </a:endParaRPr>
          </a:p>
          <a:p>
            <a:pPr marL="285750" indent="-285750" defTabSz="1219200">
              <a:buSzPct val="100000"/>
              <a:buFont typeface="Arial" panose="020B0604020202020204" pitchFamily="34" charset="0"/>
              <a:buChar char="•"/>
              <a:defRPr b="1">
                <a:solidFill>
                  <a:srgbClr val="0F253F"/>
                </a:solidFill>
                <a:latin typeface="Times New Roman" panose="02020603050405020304"/>
                <a:ea typeface="Times New Roman" panose="02020603050405020304"/>
                <a:cs typeface="Times New Roman" panose="02020603050405020304"/>
                <a:sym typeface="Times New Roman" panose="02020603050405020304"/>
              </a:defRPr>
            </a:pPr>
            <a:r>
              <a:rPr lang="en-IN" b="0">
                <a:solidFill>
                  <a:srgbClr val="000000"/>
                </a:solidFill>
              </a:rPr>
              <a:t> </a:t>
            </a:r>
            <a:r>
              <a:rPr lang="en-IN">
                <a:solidFill>
                  <a:srgbClr val="000000"/>
                </a:solidFill>
              </a:rPr>
              <a:t>Evaluation and export: </a:t>
            </a:r>
            <a:r>
              <a:rPr lang="en-IN" b="0">
                <a:solidFill>
                  <a:srgbClr val="000000"/>
                </a:solidFill>
              </a:rPr>
              <a:t>After training, evaluate and test the model on actual live feed using openCV and save </a:t>
            </a:r>
            <a:endParaRPr lang="en-IN" b="0">
              <a:solidFill>
                <a:srgbClr val="000000"/>
              </a:solidFill>
            </a:endParaRPr>
          </a:p>
          <a:p>
            <a:pPr defTabSz="1219200">
              <a:buSzPct val="100000"/>
              <a:buFont typeface="Arial" panose="020B0604020202020204" pitchFamily="34" charset="0"/>
              <a:defRPr b="1">
                <a:solidFill>
                  <a:srgbClr val="0F253F"/>
                </a:solidFill>
                <a:latin typeface="Times New Roman" panose="02020603050405020304"/>
                <a:ea typeface="Times New Roman" panose="02020603050405020304"/>
                <a:cs typeface="Times New Roman" panose="02020603050405020304"/>
                <a:sym typeface="Times New Roman" panose="02020603050405020304"/>
              </a:defRPr>
            </a:pPr>
            <a:r>
              <a:rPr lang="en-IN" b="0">
                <a:solidFill>
                  <a:srgbClr val="000000"/>
                </a:solidFill>
              </a:rPr>
              <a:t>and export the model to python Backend </a:t>
            </a:r>
            <a:endParaRPr lang="en-IN" b="0">
              <a:solidFill>
                <a:srgbClr val="000000"/>
              </a:solidFill>
            </a:endParaRPr>
          </a:p>
          <a:p>
            <a:pPr defTabSz="1219200">
              <a:buSzPct val="100000"/>
              <a:buFont typeface="Arial" panose="020B0604020202020204" pitchFamily="34" charset="0"/>
              <a:defRPr b="1">
                <a:solidFill>
                  <a:srgbClr val="0F253F"/>
                </a:solidFill>
                <a:latin typeface="Times New Roman" panose="02020603050405020304"/>
                <a:ea typeface="Times New Roman" panose="02020603050405020304"/>
                <a:cs typeface="Times New Roman" panose="02020603050405020304"/>
                <a:sym typeface="Times New Roman" panose="02020603050405020304"/>
              </a:defRPr>
            </a:pPr>
            <a:endParaRPr lang="en-IN" b="0">
              <a:solidFill>
                <a:srgbClr val="000000"/>
              </a:solidFill>
            </a:endParaRPr>
          </a:p>
          <a:p>
            <a:pPr defTabSz="1219200">
              <a:buSzPct val="100000"/>
              <a:buFont typeface="Arial" panose="020B0604020202020204" pitchFamily="34" charset="0"/>
              <a:defRPr b="1">
                <a:solidFill>
                  <a:srgbClr val="0F253F"/>
                </a:solidFill>
                <a:latin typeface="Times New Roman" panose="02020603050405020304"/>
                <a:ea typeface="Times New Roman" panose="02020603050405020304"/>
                <a:cs typeface="Times New Roman" panose="02020603050405020304"/>
                <a:sym typeface="Times New Roman" panose="02020603050405020304"/>
              </a:defRPr>
            </a:pPr>
            <a:r>
              <a:rPr lang="en-IN">
                <a:solidFill>
                  <a:srgbClr val="000000"/>
                </a:solidFill>
              </a:rPr>
              <a:t>[2] Backend</a:t>
            </a:r>
            <a:endParaRPr lang="en-IN">
              <a:solidFill>
                <a:srgbClr val="000000"/>
              </a:solidFill>
            </a:endParaRPr>
          </a:p>
          <a:p>
            <a:pPr marL="285750" indent="-285750" defTabSz="1219200">
              <a:buSzPct val="100000"/>
              <a:buFont typeface="Arial" panose="020B0604020202020204" pitchFamily="34" charset="0"/>
              <a:buChar char="•"/>
              <a:defRPr b="1">
                <a:solidFill>
                  <a:srgbClr val="0F253F"/>
                </a:solidFill>
                <a:latin typeface="Times New Roman" panose="02020603050405020304"/>
                <a:ea typeface="Times New Roman" panose="02020603050405020304"/>
                <a:cs typeface="Times New Roman" panose="02020603050405020304"/>
                <a:sym typeface="Times New Roman" panose="02020603050405020304"/>
              </a:defRPr>
            </a:pPr>
            <a:r>
              <a:rPr lang="en-IN" b="0">
                <a:solidFill>
                  <a:srgbClr val="000000"/>
                </a:solidFill>
              </a:rPr>
              <a:t> Developed Python Backend using FastAPI to handle the ML model requests coming from Frontend.</a:t>
            </a:r>
            <a:endParaRPr lang="en-IN" b="0">
              <a:solidFill>
                <a:srgbClr val="000000"/>
              </a:solidFill>
            </a:endParaRPr>
          </a:p>
          <a:p>
            <a:pPr marL="285750" indent="-285750" defTabSz="1219200">
              <a:buSzPct val="100000"/>
              <a:buFont typeface="Arial" panose="020B0604020202020204" pitchFamily="34" charset="0"/>
              <a:buChar char="•"/>
              <a:defRPr b="1">
                <a:solidFill>
                  <a:srgbClr val="0F253F"/>
                </a:solidFill>
                <a:latin typeface="Times New Roman" panose="02020603050405020304"/>
                <a:ea typeface="Times New Roman" panose="02020603050405020304"/>
                <a:cs typeface="Times New Roman" panose="02020603050405020304"/>
                <a:sym typeface="Times New Roman" panose="02020603050405020304"/>
              </a:defRPr>
            </a:pPr>
            <a:r>
              <a:rPr lang="en-IN" b="0">
                <a:solidFill>
                  <a:srgbClr val="000000"/>
                </a:solidFill>
              </a:rPr>
              <a:t> Also developed functions to calculate the combined results of quiz and facial module.</a:t>
            </a:r>
            <a:endParaRPr lang="en-IN" b="0">
              <a:solidFill>
                <a:srgbClr val="000000"/>
              </a:solidFill>
            </a:endParaRPr>
          </a:p>
          <a:p>
            <a:pPr marL="285750" indent="-285750" defTabSz="1219200">
              <a:buSzPct val="100000"/>
              <a:buFont typeface="Arial" panose="020B0604020202020204" pitchFamily="34" charset="0"/>
              <a:buChar char="•"/>
              <a:defRPr b="1">
                <a:solidFill>
                  <a:srgbClr val="0F253F"/>
                </a:solidFill>
                <a:latin typeface="Times New Roman" panose="02020603050405020304"/>
                <a:ea typeface="Times New Roman" panose="02020603050405020304"/>
                <a:cs typeface="Times New Roman" panose="02020603050405020304"/>
                <a:sym typeface="Times New Roman" panose="02020603050405020304"/>
              </a:defRPr>
            </a:pPr>
            <a:r>
              <a:rPr lang="en-IN" b="0">
                <a:solidFill>
                  <a:srgbClr val="000000"/>
                </a:solidFill>
              </a:rPr>
              <a:t> Developed NodeJS Backend setup to handle other user operations in the web applications</a:t>
            </a:r>
            <a:endParaRPr lang="en-IN" b="0">
              <a:solidFill>
                <a:srgbClr val="000000"/>
              </a:solidFill>
            </a:endParaRPr>
          </a:p>
          <a:p>
            <a:pPr marL="285750" indent="-285750" defTabSz="1219200">
              <a:buSzPct val="100000"/>
              <a:buFont typeface="Arial" panose="020B0604020202020204" pitchFamily="34" charset="0"/>
              <a:buChar char="•"/>
              <a:defRPr b="1">
                <a:solidFill>
                  <a:srgbClr val="0F253F"/>
                </a:solidFill>
                <a:latin typeface="Times New Roman" panose="02020603050405020304"/>
                <a:ea typeface="Times New Roman" panose="02020603050405020304"/>
                <a:cs typeface="Times New Roman" panose="02020603050405020304"/>
                <a:sym typeface="Times New Roman" panose="02020603050405020304"/>
              </a:defRPr>
            </a:pPr>
            <a:r>
              <a:rPr lang="en-IN" b="0">
                <a:solidFill>
                  <a:srgbClr val="000000"/>
                </a:solidFill>
              </a:rPr>
              <a:t> Used MongoDB as the database service to store the data and design API calls to connect frontend to backend.</a:t>
            </a:r>
            <a:endParaRPr lang="en-IN" b="0">
              <a:solidFill>
                <a:srgbClr val="000000"/>
              </a:solidFill>
            </a:endParaRPr>
          </a:p>
          <a:p>
            <a:pPr defTabSz="1219200">
              <a:buSzPct val="100000"/>
              <a:buFont typeface="Arial" panose="020B0604020202020204" pitchFamily="34" charset="0"/>
              <a:defRPr b="1">
                <a:solidFill>
                  <a:srgbClr val="0F253F"/>
                </a:solidFill>
                <a:latin typeface="Times New Roman" panose="02020603050405020304"/>
                <a:ea typeface="Times New Roman" panose="02020603050405020304"/>
                <a:cs typeface="Times New Roman" panose="02020603050405020304"/>
                <a:sym typeface="Times New Roman" panose="02020603050405020304"/>
              </a:defRPr>
            </a:pPr>
            <a:endParaRPr lang="en-IN" b="0">
              <a:solidFill>
                <a:srgbClr val="000000"/>
              </a:solidFill>
            </a:endParaRPr>
          </a:p>
          <a:p>
            <a:pPr defTabSz="1219200">
              <a:buSzPct val="100000"/>
              <a:buFont typeface="Arial" panose="020B0604020202020204" pitchFamily="34" charset="0"/>
              <a:defRPr b="1">
                <a:solidFill>
                  <a:srgbClr val="0F253F"/>
                </a:solidFill>
                <a:latin typeface="Times New Roman" panose="02020603050405020304"/>
                <a:ea typeface="Times New Roman" panose="02020603050405020304"/>
                <a:cs typeface="Times New Roman" panose="02020603050405020304"/>
                <a:sym typeface="Times New Roman" panose="02020603050405020304"/>
              </a:defRPr>
            </a:pPr>
            <a:endParaRPr lang="en-IN" b="0">
              <a:solidFill>
                <a:srgbClr val="000000"/>
              </a:solidFill>
            </a:endParaRPr>
          </a:p>
        </p:txBody>
      </p:sp>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0" name="Google Shape;195;p45"/>
          <p:cNvSpPr txBox="1"/>
          <p:nvPr/>
        </p:nvSpPr>
        <p:spPr>
          <a:xfrm>
            <a:off x="1707920" y="437876"/>
            <a:ext cx="8624800" cy="556260"/>
          </a:xfrm>
          <a:prstGeom prst="rect">
            <a:avLst/>
          </a:prstGeom>
          <a:ln w="12700">
            <a:miter lim="400000"/>
          </a:ln>
        </p:spPr>
        <p:txBody>
          <a:bodyPr lIns="44999" tIns="44999" rIns="44999" bIns="44999" anchor="ctr">
            <a:spAutoFit/>
          </a:bodyPr>
          <a:lstStyle>
            <a:lvl1pPr defTabSz="1219200">
              <a:lnSpc>
                <a:spcPct val="95000"/>
              </a:lnSpc>
              <a:defRPr sz="3200" b="1">
                <a:solidFill>
                  <a:srgbClr val="002060"/>
                </a:solidFill>
              </a:defRPr>
            </a:lvl1pPr>
          </a:lstStyle>
          <a:p>
            <a:r>
              <a:rPr lang="en-IN"/>
              <a:t>Akshit Singh</a:t>
            </a:r>
            <a:endParaRPr lang="en-IN"/>
          </a:p>
        </p:txBody>
      </p:sp>
      <p:sp>
        <p:nvSpPr>
          <p:cNvPr id="331" name="Text Placeholder 2"/>
          <p:cNvSpPr txBox="1"/>
          <p:nvPr>
            <p:ph type="body" sz="quarter" idx="1"/>
          </p:nvPr>
        </p:nvSpPr>
        <p:spPr>
          <a:xfrm>
            <a:off x="238125" y="1547370"/>
            <a:ext cx="10496070" cy="1167256"/>
          </a:xfrm>
          <a:prstGeom prst="rect">
            <a:avLst/>
          </a:prstGeom>
        </p:spPr>
        <p:txBody>
          <a:bodyPr>
            <a:normAutofit lnSpcReduction="10000"/>
          </a:bodyPr>
          <a:lstStyle/>
          <a:p>
            <a:pPr algn="just">
              <a:defRPr sz="2000" b="1">
                <a:solidFill>
                  <a:srgbClr val="17375E"/>
                </a:solidFill>
                <a:latin typeface="Times New Roman" panose="02020603050405020304"/>
                <a:ea typeface="Times New Roman" panose="02020603050405020304"/>
                <a:cs typeface="Times New Roman" panose="02020603050405020304"/>
                <a:sym typeface="Times New Roman" panose="02020603050405020304"/>
              </a:defRPr>
            </a:pPr>
            <a:r>
              <a:t>	</a:t>
            </a:r>
            <a:r>
              <a:rPr u="sng"/>
              <a:t>Aim</a:t>
            </a:r>
            <a:r>
              <a:t> : </a:t>
            </a:r>
          </a:p>
          <a:p>
            <a:pPr algn="just">
              <a:defRPr sz="2000" b="1">
                <a:solidFill>
                  <a:srgbClr val="17375E"/>
                </a:solidFill>
                <a:latin typeface="Times New Roman" panose="02020603050405020304"/>
                <a:ea typeface="Times New Roman" panose="02020603050405020304"/>
                <a:cs typeface="Times New Roman" panose="02020603050405020304"/>
                <a:sym typeface="Times New Roman" panose="02020603050405020304"/>
              </a:defRPr>
            </a:pPr>
            <a:r>
              <a:rPr lang="en-IN"/>
              <a:t>[1] </a:t>
            </a:r>
            <a:r>
              <a:rPr b="0">
                <a:solidFill>
                  <a:srgbClr val="000000"/>
                </a:solidFill>
              </a:rPr>
              <a:t>The aim is to </a:t>
            </a:r>
            <a:r>
              <a:rPr lang="en-IN" b="0">
                <a:solidFill>
                  <a:srgbClr val="000000"/>
                </a:solidFill>
              </a:rPr>
              <a:t>develop the counsellor recommendation module in javascript using the Google Places API and the Geo-location API for the depressed patients.</a:t>
            </a:r>
            <a:endParaRPr lang="en-IN" b="0">
              <a:solidFill>
                <a:srgbClr val="000000"/>
              </a:solidFill>
            </a:endParaRPr>
          </a:p>
          <a:p>
            <a:pPr algn="just">
              <a:defRPr sz="2000" b="1">
                <a:solidFill>
                  <a:srgbClr val="17375E"/>
                </a:solidFill>
                <a:latin typeface="Times New Roman" panose="02020603050405020304"/>
                <a:ea typeface="Times New Roman" panose="02020603050405020304"/>
                <a:cs typeface="Times New Roman" panose="02020603050405020304"/>
                <a:sym typeface="Times New Roman" panose="02020603050405020304"/>
              </a:defRPr>
            </a:pPr>
            <a:r>
              <a:rPr lang="en-IN" b="0">
                <a:solidFill>
                  <a:srgbClr val="000000"/>
                </a:solidFill>
              </a:rPr>
              <a:t>[2] Development and implementation of basic login/signup authentication for patients/users</a:t>
            </a:r>
            <a:endParaRPr lang="en-IN" b="0">
              <a:solidFill>
                <a:srgbClr val="000000"/>
              </a:solidFill>
            </a:endParaRPr>
          </a:p>
        </p:txBody>
      </p:sp>
      <p:sp>
        <p:nvSpPr>
          <p:cNvPr id="332" name="TextBox 3"/>
          <p:cNvSpPr txBox="1"/>
          <p:nvPr/>
        </p:nvSpPr>
        <p:spPr>
          <a:xfrm>
            <a:off x="695324" y="2924729"/>
            <a:ext cx="8869681" cy="645610"/>
          </a:xfrm>
          <a:prstGeom prst="rect">
            <a:avLst/>
          </a:prstGeom>
          <a:ln w="12700">
            <a:miter lim="400000"/>
          </a:ln>
        </p:spPr>
        <p:txBody>
          <a:bodyPr lIns="60959" tIns="60959" rIns="60959" bIns="60959">
            <a:spAutoFit/>
          </a:bodyPr>
          <a:lstStyle/>
          <a:p>
            <a:pPr defTabSz="1219200">
              <a:defRPr b="1" u="sng">
                <a:solidFill>
                  <a:srgbClr val="17375E"/>
                </a:solidFill>
                <a:latin typeface="Times New Roman" panose="02020603050405020304"/>
                <a:ea typeface="Times New Roman" panose="02020603050405020304"/>
                <a:cs typeface="Times New Roman" panose="02020603050405020304"/>
                <a:sym typeface="Times New Roman" panose="02020603050405020304"/>
              </a:defRPr>
            </a:pPr>
            <a:r>
              <a:t>Objectives</a:t>
            </a:r>
          </a:p>
          <a:p>
            <a:pPr defTabSz="1219200">
              <a:defRPr b="1">
                <a:solidFill>
                  <a:srgbClr val="17375E"/>
                </a:solidFill>
                <a:latin typeface="Times New Roman" panose="02020603050405020304"/>
                <a:ea typeface="Times New Roman" panose="02020603050405020304"/>
                <a:cs typeface="Times New Roman" panose="02020603050405020304"/>
                <a:sym typeface="Times New Roman" panose="02020603050405020304"/>
              </a:defRPr>
            </a:pPr>
            <a:r>
              <a:t> </a:t>
            </a:r>
          </a:p>
        </p:txBody>
      </p:sp>
      <p:sp>
        <p:nvSpPr>
          <p:cNvPr id="333" name="Rectangle 1"/>
          <p:cNvSpPr txBox="1"/>
          <p:nvPr/>
        </p:nvSpPr>
        <p:spPr>
          <a:xfrm>
            <a:off x="695325" y="3356610"/>
            <a:ext cx="11300460" cy="3127375"/>
          </a:xfrm>
          <a:prstGeom prst="rect">
            <a:avLst/>
          </a:prstGeom>
          <a:ln w="12700">
            <a:miter lim="400000"/>
          </a:ln>
        </p:spPr>
        <p:txBody>
          <a:bodyPr wrap="none" lIns="60959" tIns="60959" rIns="60959" bIns="60959" anchor="ctr">
            <a:noAutofit/>
          </a:bodyPr>
          <a:lstStyle/>
          <a:p>
            <a:pPr defTabSz="1219200">
              <a:buSzPct val="100000"/>
              <a:defRPr b="1">
                <a:solidFill>
                  <a:srgbClr val="0F253F"/>
                </a:solidFill>
                <a:latin typeface="Times New Roman" panose="02020603050405020304"/>
                <a:ea typeface="Times New Roman" panose="02020603050405020304"/>
                <a:cs typeface="Times New Roman" panose="02020603050405020304"/>
                <a:sym typeface="Times New Roman" panose="02020603050405020304"/>
              </a:defRPr>
            </a:pPr>
            <a:r>
              <a:rPr lang="en-IN">
                <a:solidFill>
                  <a:srgbClr val="000000"/>
                </a:solidFill>
              </a:rPr>
              <a:t>[1] Counsellor recommendation </a:t>
            </a:r>
            <a:endParaRPr lang="en-IN">
              <a:solidFill>
                <a:srgbClr val="000000"/>
              </a:solidFill>
            </a:endParaRPr>
          </a:p>
          <a:p>
            <a:pPr defTabSz="1219200">
              <a:buSzPct val="100000"/>
              <a:buChar char="•"/>
              <a:defRPr b="1">
                <a:solidFill>
                  <a:srgbClr val="0F253F"/>
                </a:solidFill>
                <a:latin typeface="Times New Roman" panose="02020603050405020304"/>
                <a:ea typeface="Times New Roman" panose="02020603050405020304"/>
                <a:cs typeface="Times New Roman" panose="02020603050405020304"/>
                <a:sym typeface="Times New Roman" panose="02020603050405020304"/>
              </a:defRPr>
            </a:pPr>
            <a:r>
              <a:rPr lang="en-IN" b="0">
                <a:solidFill>
                  <a:srgbClr val="000000"/>
                </a:solidFill>
              </a:rPr>
              <a:t>Procure the current location of user using the Geo-location API from the frontend.</a:t>
            </a:r>
            <a:endParaRPr lang="en-IN" b="0">
              <a:solidFill>
                <a:srgbClr val="000000"/>
              </a:solidFill>
            </a:endParaRPr>
          </a:p>
          <a:p>
            <a:pPr defTabSz="1219200">
              <a:buSzPct val="100000"/>
              <a:buChar char="•"/>
              <a:defRPr b="1">
                <a:solidFill>
                  <a:srgbClr val="0F253F"/>
                </a:solidFill>
                <a:latin typeface="Times New Roman" panose="02020603050405020304"/>
                <a:ea typeface="Times New Roman" panose="02020603050405020304"/>
                <a:cs typeface="Times New Roman" panose="02020603050405020304"/>
                <a:sym typeface="Times New Roman" panose="02020603050405020304"/>
              </a:defRPr>
            </a:pPr>
            <a:r>
              <a:rPr lang="en-IN" b="0">
                <a:solidFill>
                  <a:srgbClr val="000000"/>
                </a:solidFill>
              </a:rPr>
              <a:t> Using the user coordinates, make a call to Google Places API to write the comprehensive filtered query to get the nearby</a:t>
            </a:r>
            <a:endParaRPr lang="en-IN" b="0">
              <a:solidFill>
                <a:srgbClr val="000000"/>
              </a:solidFill>
            </a:endParaRPr>
          </a:p>
          <a:p>
            <a:pPr defTabSz="1219200">
              <a:buSzPct val="100000"/>
              <a:defRPr b="1">
                <a:solidFill>
                  <a:srgbClr val="0F253F"/>
                </a:solidFill>
                <a:latin typeface="Times New Roman" panose="02020603050405020304"/>
                <a:ea typeface="Times New Roman" panose="02020603050405020304"/>
                <a:cs typeface="Times New Roman" panose="02020603050405020304"/>
                <a:sym typeface="Times New Roman" panose="02020603050405020304"/>
              </a:defRPr>
            </a:pPr>
            <a:r>
              <a:rPr lang="en-IN" b="0">
                <a:solidFill>
                  <a:srgbClr val="000000"/>
                </a:solidFill>
              </a:rPr>
              <a:t>Phyciatrists/doctors data as result.</a:t>
            </a:r>
            <a:endParaRPr lang="en-IN" b="0">
              <a:solidFill>
                <a:srgbClr val="000000"/>
              </a:solidFill>
            </a:endParaRPr>
          </a:p>
          <a:p>
            <a:pPr marL="285750" indent="-285750" defTabSz="1219200">
              <a:buSzPct val="100000"/>
              <a:buFont typeface="Arial" panose="020B0604020202020204" pitchFamily="34" charset="0"/>
              <a:buChar char="•"/>
              <a:defRPr b="1">
                <a:solidFill>
                  <a:srgbClr val="0F253F"/>
                </a:solidFill>
                <a:latin typeface="Times New Roman" panose="02020603050405020304"/>
                <a:ea typeface="Times New Roman" panose="02020603050405020304"/>
                <a:cs typeface="Times New Roman" panose="02020603050405020304"/>
                <a:sym typeface="Times New Roman" panose="02020603050405020304"/>
              </a:defRPr>
            </a:pPr>
            <a:r>
              <a:rPr lang="en-IN" b="0">
                <a:solidFill>
                  <a:srgbClr val="000000"/>
                </a:solidFill>
              </a:rPr>
              <a:t> Process the data to recommend the top 5 best rated and nearby doctors from the retrieved data.</a:t>
            </a:r>
            <a:endParaRPr lang="en-IN" b="0">
              <a:solidFill>
                <a:srgbClr val="000000"/>
              </a:solidFill>
            </a:endParaRPr>
          </a:p>
          <a:p>
            <a:pPr defTabSz="1219200">
              <a:buSzPct val="100000"/>
              <a:buFont typeface="Arial" panose="020B0604020202020204" pitchFamily="34" charset="0"/>
              <a:defRPr b="1">
                <a:solidFill>
                  <a:srgbClr val="0F253F"/>
                </a:solidFill>
                <a:latin typeface="Times New Roman" panose="02020603050405020304"/>
                <a:ea typeface="Times New Roman" panose="02020603050405020304"/>
                <a:cs typeface="Times New Roman" panose="02020603050405020304"/>
                <a:sym typeface="Times New Roman" panose="02020603050405020304"/>
              </a:defRPr>
            </a:pPr>
            <a:endParaRPr lang="en-IN" b="0">
              <a:solidFill>
                <a:srgbClr val="000000"/>
              </a:solidFill>
            </a:endParaRPr>
          </a:p>
          <a:p>
            <a:pPr defTabSz="1219200">
              <a:buSzPct val="100000"/>
              <a:buFont typeface="Arial" panose="020B0604020202020204" pitchFamily="34" charset="0"/>
              <a:defRPr b="1">
                <a:solidFill>
                  <a:srgbClr val="0F253F"/>
                </a:solidFill>
                <a:latin typeface="Times New Roman" panose="02020603050405020304"/>
                <a:ea typeface="Times New Roman" panose="02020603050405020304"/>
                <a:cs typeface="Times New Roman" panose="02020603050405020304"/>
                <a:sym typeface="Times New Roman" panose="02020603050405020304"/>
              </a:defRPr>
            </a:pPr>
            <a:r>
              <a:rPr lang="en-IN">
                <a:solidFill>
                  <a:srgbClr val="000000"/>
                </a:solidFill>
              </a:rPr>
              <a:t>[2] Authentication</a:t>
            </a:r>
            <a:endParaRPr lang="en-IN">
              <a:solidFill>
                <a:srgbClr val="000000"/>
              </a:solidFill>
            </a:endParaRPr>
          </a:p>
          <a:p>
            <a:pPr marL="285750" indent="-285750" defTabSz="1219200">
              <a:buSzPct val="100000"/>
              <a:buFont typeface="Arial" panose="020B0604020202020204" pitchFamily="34" charset="0"/>
              <a:buChar char="•"/>
              <a:defRPr b="1">
                <a:solidFill>
                  <a:srgbClr val="0F253F"/>
                </a:solidFill>
                <a:latin typeface="Times New Roman" panose="02020603050405020304"/>
                <a:ea typeface="Times New Roman" panose="02020603050405020304"/>
                <a:cs typeface="Times New Roman" panose="02020603050405020304"/>
                <a:sym typeface="Times New Roman" panose="02020603050405020304"/>
              </a:defRPr>
            </a:pPr>
            <a:r>
              <a:rPr lang="en-IN">
                <a:solidFill>
                  <a:srgbClr val="000000"/>
                </a:solidFill>
              </a:rPr>
              <a:t> </a:t>
            </a:r>
            <a:r>
              <a:rPr lang="en-IN" b="0">
                <a:solidFill>
                  <a:srgbClr val="000000"/>
                </a:solidFill>
              </a:rPr>
              <a:t>Use JWT tokens to implement authentication and authorization</a:t>
            </a:r>
            <a:endParaRPr lang="en-IN" b="0">
              <a:solidFill>
                <a:srgbClr val="000000"/>
              </a:solidFill>
            </a:endParaRPr>
          </a:p>
          <a:p>
            <a:pPr marL="285750" indent="-285750" defTabSz="1219200">
              <a:buSzPct val="100000"/>
              <a:buFont typeface="Arial" panose="020B0604020202020204" pitchFamily="34" charset="0"/>
              <a:buChar char="•"/>
              <a:defRPr b="1">
                <a:solidFill>
                  <a:srgbClr val="0F253F"/>
                </a:solidFill>
                <a:latin typeface="Times New Roman" panose="02020603050405020304"/>
                <a:ea typeface="Times New Roman" panose="02020603050405020304"/>
                <a:cs typeface="Times New Roman" panose="02020603050405020304"/>
                <a:sym typeface="Times New Roman" panose="02020603050405020304"/>
              </a:defRPr>
            </a:pPr>
            <a:r>
              <a:rPr lang="en-IN" b="0">
                <a:solidFill>
                  <a:srgbClr val="000000"/>
                </a:solidFill>
              </a:rPr>
              <a:t> Used Bcrypt.js library to hash and store passwords securely for users</a:t>
            </a:r>
            <a:endParaRPr lang="en-IN" b="0">
              <a:solidFill>
                <a:srgbClr val="000000"/>
              </a:solidFill>
            </a:endParaRPr>
          </a:p>
        </p:txBody>
      </p:sp>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5" name="Google Shape;195;p45"/>
          <p:cNvSpPr txBox="1"/>
          <p:nvPr/>
        </p:nvSpPr>
        <p:spPr>
          <a:xfrm>
            <a:off x="1707920" y="437876"/>
            <a:ext cx="8624800" cy="556260"/>
          </a:xfrm>
          <a:prstGeom prst="rect">
            <a:avLst/>
          </a:prstGeom>
          <a:ln w="12700">
            <a:miter lim="400000"/>
          </a:ln>
        </p:spPr>
        <p:txBody>
          <a:bodyPr lIns="44999" tIns="44999" rIns="44999" bIns="44999" anchor="ctr">
            <a:spAutoFit/>
          </a:bodyPr>
          <a:lstStyle>
            <a:lvl1pPr defTabSz="1219200">
              <a:lnSpc>
                <a:spcPct val="95000"/>
              </a:lnSpc>
              <a:defRPr sz="3200" b="1">
                <a:solidFill>
                  <a:srgbClr val="002060"/>
                </a:solidFill>
              </a:defRPr>
            </a:lvl1pPr>
          </a:lstStyle>
          <a:p>
            <a:r>
              <a:rPr lang="en-IN"/>
              <a:t>Aerth Saraogi</a:t>
            </a:r>
            <a:endParaRPr lang="en-IN"/>
          </a:p>
        </p:txBody>
      </p:sp>
      <p:sp>
        <p:nvSpPr>
          <p:cNvPr id="336" name="Text Placeholder 2"/>
          <p:cNvSpPr txBox="1"/>
          <p:nvPr>
            <p:ph type="body" sz="quarter" idx="1"/>
          </p:nvPr>
        </p:nvSpPr>
        <p:spPr>
          <a:xfrm>
            <a:off x="238125" y="1547370"/>
            <a:ext cx="10496070" cy="1167256"/>
          </a:xfrm>
          <a:prstGeom prst="rect">
            <a:avLst/>
          </a:prstGeom>
        </p:spPr>
        <p:txBody>
          <a:bodyPr/>
          <a:lstStyle/>
          <a:p>
            <a:pPr algn="just">
              <a:defRPr sz="2000" b="1">
                <a:solidFill>
                  <a:srgbClr val="17375E"/>
                </a:solidFill>
                <a:latin typeface="Times New Roman" panose="02020603050405020304"/>
                <a:ea typeface="Times New Roman" panose="02020603050405020304"/>
                <a:cs typeface="Times New Roman" panose="02020603050405020304"/>
                <a:sym typeface="Times New Roman" panose="02020603050405020304"/>
              </a:defRPr>
            </a:pPr>
            <a:r>
              <a:t>	</a:t>
            </a:r>
            <a:r>
              <a:rPr u="sng"/>
              <a:t>Aim</a:t>
            </a:r>
            <a:r>
              <a:t> : </a:t>
            </a:r>
            <a:r>
              <a:rPr b="0">
                <a:solidFill>
                  <a:srgbClr val="000000"/>
                </a:solidFill>
              </a:rPr>
              <a:t>The aim is to </a:t>
            </a:r>
            <a:r>
              <a:rPr lang="en-IN" b="0">
                <a:solidFill>
                  <a:srgbClr val="000000"/>
                </a:solidFill>
              </a:rPr>
              <a:t>develop the user-friendly UI(User Interface) and front-end of the web-application using HTML,CSS,Bootstrap(framework) and ReactJS. </a:t>
            </a:r>
            <a:endParaRPr lang="en-IN" b="0">
              <a:solidFill>
                <a:srgbClr val="000000"/>
              </a:solidFill>
            </a:endParaRPr>
          </a:p>
        </p:txBody>
      </p:sp>
      <p:sp>
        <p:nvSpPr>
          <p:cNvPr id="337" name="TextBox 3"/>
          <p:cNvSpPr txBox="1"/>
          <p:nvPr/>
        </p:nvSpPr>
        <p:spPr>
          <a:xfrm>
            <a:off x="813434" y="3223814"/>
            <a:ext cx="8869681" cy="645610"/>
          </a:xfrm>
          <a:prstGeom prst="rect">
            <a:avLst/>
          </a:prstGeom>
          <a:ln w="12700">
            <a:miter lim="400000"/>
          </a:ln>
        </p:spPr>
        <p:txBody>
          <a:bodyPr lIns="60959" tIns="60959" rIns="60959" bIns="60959">
            <a:spAutoFit/>
          </a:bodyPr>
          <a:lstStyle/>
          <a:p>
            <a:pPr defTabSz="1219200">
              <a:defRPr b="1" u="sng">
                <a:solidFill>
                  <a:srgbClr val="17375E"/>
                </a:solidFill>
                <a:latin typeface="Times New Roman" panose="02020603050405020304"/>
                <a:ea typeface="Times New Roman" panose="02020603050405020304"/>
                <a:cs typeface="Times New Roman" panose="02020603050405020304"/>
                <a:sym typeface="Times New Roman" panose="02020603050405020304"/>
              </a:defRPr>
            </a:pPr>
            <a:r>
              <a:t>Objectives</a:t>
            </a:r>
          </a:p>
          <a:p>
            <a:pPr defTabSz="1219200">
              <a:defRPr b="1">
                <a:solidFill>
                  <a:srgbClr val="17375E"/>
                </a:solidFill>
                <a:latin typeface="Times New Roman" panose="02020603050405020304"/>
                <a:ea typeface="Times New Roman" panose="02020603050405020304"/>
                <a:cs typeface="Times New Roman" panose="02020603050405020304"/>
                <a:sym typeface="Times New Roman" panose="02020603050405020304"/>
              </a:defRPr>
            </a:pPr>
            <a:r>
              <a:t> </a:t>
            </a:r>
          </a:p>
        </p:txBody>
      </p:sp>
      <p:sp>
        <p:nvSpPr>
          <p:cNvPr id="338" name="Rectangle 1"/>
          <p:cNvSpPr txBox="1"/>
          <p:nvPr/>
        </p:nvSpPr>
        <p:spPr>
          <a:xfrm>
            <a:off x="695325" y="3716655"/>
            <a:ext cx="9785985" cy="2059940"/>
          </a:xfrm>
          <a:prstGeom prst="rect">
            <a:avLst/>
          </a:prstGeom>
          <a:ln w="12700">
            <a:miter lim="400000"/>
          </a:ln>
        </p:spPr>
        <p:txBody>
          <a:bodyPr wrap="none" lIns="60959" tIns="60959" rIns="60959" bIns="60959" anchor="ctr">
            <a:noAutofit/>
          </a:bodyPr>
          <a:lstStyle/>
          <a:p>
            <a:pPr marL="285750" indent="-285750" defTabSz="1219200">
              <a:buSzPct val="100000"/>
              <a:buFont typeface="Arial" panose="020B0604020202020204" pitchFamily="34" charset="0"/>
              <a:buChar char="•"/>
              <a:defRPr b="1">
                <a:solidFill>
                  <a:srgbClr val="0F253F"/>
                </a:solidFill>
                <a:latin typeface="Times New Roman" panose="02020603050405020304"/>
                <a:ea typeface="Times New Roman" panose="02020603050405020304"/>
                <a:cs typeface="Times New Roman" panose="02020603050405020304"/>
                <a:sym typeface="Times New Roman" panose="02020603050405020304"/>
              </a:defRPr>
            </a:pPr>
            <a:r>
              <a:rPr lang="en-IN" b="0">
                <a:solidFill>
                  <a:srgbClr val="000000"/>
                </a:solidFill>
              </a:rPr>
              <a:t> To design the user-friendly and interactive User Interface/User experience using ReactJS.</a:t>
            </a:r>
            <a:endParaRPr lang="en-IN" b="0">
              <a:solidFill>
                <a:srgbClr val="000000"/>
              </a:solidFill>
            </a:endParaRPr>
          </a:p>
          <a:p>
            <a:pPr marL="285750" indent="-285750" defTabSz="1219200">
              <a:buSzPct val="100000"/>
              <a:buFont typeface="Arial" panose="020B0604020202020204" pitchFamily="34" charset="0"/>
              <a:buChar char="•"/>
              <a:defRPr b="1">
                <a:solidFill>
                  <a:srgbClr val="0F253F"/>
                </a:solidFill>
                <a:latin typeface="Times New Roman" panose="02020603050405020304"/>
                <a:ea typeface="Times New Roman" panose="02020603050405020304"/>
                <a:cs typeface="Times New Roman" panose="02020603050405020304"/>
                <a:sym typeface="Times New Roman" panose="02020603050405020304"/>
              </a:defRPr>
            </a:pPr>
            <a:r>
              <a:rPr lang="en-IN" b="0">
                <a:solidFill>
                  <a:srgbClr val="000000"/>
                </a:solidFill>
              </a:rPr>
              <a:t> To efficiently handle and represent the data retrieved from backend.</a:t>
            </a:r>
            <a:endParaRPr lang="en-IN" b="0">
              <a:solidFill>
                <a:srgbClr val="000000"/>
              </a:solidFill>
            </a:endParaRPr>
          </a:p>
          <a:p>
            <a:pPr marL="285750" indent="-285750" defTabSz="1219200">
              <a:buSzPct val="100000"/>
              <a:buFont typeface="Arial" panose="020B0604020202020204" pitchFamily="34" charset="0"/>
              <a:buChar char="•"/>
              <a:defRPr b="1">
                <a:solidFill>
                  <a:srgbClr val="0F253F"/>
                </a:solidFill>
                <a:latin typeface="Times New Roman" panose="02020603050405020304"/>
                <a:ea typeface="Times New Roman" panose="02020603050405020304"/>
                <a:cs typeface="Times New Roman" panose="02020603050405020304"/>
                <a:sym typeface="Times New Roman" panose="02020603050405020304"/>
              </a:defRPr>
            </a:pPr>
            <a:r>
              <a:rPr lang="en-IN" b="0">
                <a:solidFill>
                  <a:srgbClr val="000000"/>
                </a:solidFill>
              </a:rPr>
              <a:t> Use Axios to send/recieve data from python and Node backends.</a:t>
            </a:r>
            <a:endParaRPr lang="en-IN" b="0">
              <a:solidFill>
                <a:srgbClr val="000000"/>
              </a:solidFill>
            </a:endParaRPr>
          </a:p>
          <a:p>
            <a:pPr marL="285750" indent="-285750" defTabSz="1219200">
              <a:buSzPct val="100000"/>
              <a:buFont typeface="Arial" panose="020B0604020202020204" pitchFamily="34" charset="0"/>
              <a:buChar char="•"/>
              <a:defRPr b="1">
                <a:solidFill>
                  <a:srgbClr val="0F253F"/>
                </a:solidFill>
                <a:latin typeface="Times New Roman" panose="02020603050405020304"/>
                <a:ea typeface="Times New Roman" panose="02020603050405020304"/>
                <a:cs typeface="Times New Roman" panose="02020603050405020304"/>
                <a:sym typeface="Times New Roman" panose="02020603050405020304"/>
              </a:defRPr>
            </a:pPr>
            <a:r>
              <a:rPr lang="en-IN" b="0">
                <a:solidFill>
                  <a:srgbClr val="000000"/>
                </a:solidFill>
              </a:rPr>
              <a:t> Efficient client-side rendering of components.</a:t>
            </a:r>
            <a:endParaRPr lang="en-IN" b="0">
              <a:solidFill>
                <a:srgbClr val="000000"/>
              </a:solidFill>
            </a:endParaRPr>
          </a:p>
          <a:p>
            <a:pPr marL="285750" indent="-285750" defTabSz="1219200">
              <a:buSzPct val="100000"/>
              <a:buFont typeface="Arial" panose="020B0604020202020204" pitchFamily="34" charset="0"/>
              <a:buChar char="•"/>
              <a:defRPr b="1">
                <a:solidFill>
                  <a:srgbClr val="0F253F"/>
                </a:solidFill>
                <a:latin typeface="Times New Roman" panose="02020603050405020304"/>
                <a:ea typeface="Times New Roman" panose="02020603050405020304"/>
                <a:cs typeface="Times New Roman" panose="02020603050405020304"/>
                <a:sym typeface="Times New Roman" panose="02020603050405020304"/>
              </a:defRPr>
            </a:pPr>
            <a:r>
              <a:rPr lang="en-IN" b="0">
                <a:solidFill>
                  <a:srgbClr val="000000"/>
                </a:solidFill>
              </a:rPr>
              <a:t> Implemented EmailJS for efficient email service integration in support component.</a:t>
            </a:r>
            <a:endParaRPr lang="en-IN" b="0">
              <a:solidFill>
                <a:srgbClr val="000000"/>
              </a:solidFill>
            </a:endParaRPr>
          </a:p>
        </p:txBody>
      </p:sp>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 name="Title 1"/>
          <p:cNvSpPr txBox="1"/>
          <p:nvPr>
            <p:ph type="title"/>
          </p:nvPr>
        </p:nvSpPr>
        <p:spPr>
          <a:xfrm>
            <a:off x="609779" y="2284200"/>
            <a:ext cx="10972442" cy="1144801"/>
          </a:xfrm>
          <a:prstGeom prst="rect">
            <a:avLst/>
          </a:prstGeom>
        </p:spPr>
        <p:txBody>
          <a:bodyPr/>
          <a:lstStyle>
            <a:lvl1pPr algn="ctr">
              <a:defRPr sz="4800" b="1">
                <a:solidFill>
                  <a:srgbClr val="002060"/>
                </a:solidFill>
                <a:latin typeface="+mj-lt"/>
                <a:ea typeface="+mj-ea"/>
                <a:cs typeface="+mj-cs"/>
                <a:sym typeface="Calibri" panose="020F0502020204030204"/>
              </a:defRPr>
            </a:lvl1pPr>
          </a:lstStyle>
          <a:p>
            <a:r>
              <a:t>System Design [Individually]</a:t>
            </a:r>
          </a:p>
        </p:txBody>
      </p:sp>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 name="Title 1"/>
          <p:cNvSpPr txBox="1"/>
          <p:nvPr>
            <p:ph type="title"/>
          </p:nvPr>
        </p:nvSpPr>
        <p:spPr>
          <a:prstGeom prst="rect">
            <a:avLst/>
          </a:prstGeom>
        </p:spPr>
        <p:txBody>
          <a:bodyPr/>
          <a:lstStyle>
            <a:lvl1pPr algn="ctr"/>
          </a:lstStyle>
          <a:p>
            <a:r>
              <a:t>    System Modules</a:t>
            </a:r>
          </a:p>
        </p:txBody>
      </p:sp>
      <p:sp>
        <p:nvSpPr>
          <p:cNvPr id="212" name="Content Placeholder 2"/>
          <p:cNvSpPr txBox="1"/>
          <p:nvPr>
            <p:ph type="body" idx="1"/>
          </p:nvPr>
        </p:nvSpPr>
        <p:spPr>
          <a:xfrm>
            <a:off x="445770" y="1559560"/>
            <a:ext cx="11115675" cy="4715510"/>
          </a:xfrm>
          <a:prstGeom prst="rect">
            <a:avLst/>
          </a:prstGeom>
        </p:spPr>
        <p:txBody>
          <a:bodyPr>
            <a:normAutofit lnSpcReduction="10000"/>
          </a:bodyPr>
          <a:lstStyle/>
          <a:p>
            <a:pPr marL="0" indent="0" algn="just" defTabSz="905510">
              <a:lnSpc>
                <a:spcPct val="72000"/>
              </a:lnSpc>
              <a:spcBef>
                <a:spcPts val="900"/>
              </a:spcBef>
              <a:buSzTx/>
              <a:buNone/>
              <a:defRPr sz="2475"/>
            </a:pPr>
            <a:r>
              <a:t>1. Quiz Module </a:t>
            </a:r>
            <a:r>
              <a:rPr lang="en-IN"/>
              <a:t>[Sai Venktesh Dubey</a:t>
            </a:r>
            <a:r>
              <a:t>]:</a:t>
            </a:r>
          </a:p>
          <a:p>
            <a:pPr marL="0" indent="0" algn="just" defTabSz="905510">
              <a:lnSpc>
                <a:spcPct val="72000"/>
              </a:lnSpc>
              <a:spcBef>
                <a:spcPts val="900"/>
              </a:spcBef>
              <a:buSzTx/>
              <a:buNone/>
              <a:defRPr sz="2475"/>
            </a:pPr>
            <a:r>
              <a:t>   - A diagnostic quiz using a Naive Bayes classifier to assess depression types (anxiety, PTSD, bipolar disorder) based on user responses. It provides treatment recommendations and resources.</a:t>
            </a:r>
          </a:p>
          <a:p>
            <a:pPr marL="0" indent="0" algn="just" defTabSz="905510">
              <a:lnSpc>
                <a:spcPct val="72000"/>
              </a:lnSpc>
              <a:spcBef>
                <a:spcPts val="900"/>
              </a:spcBef>
              <a:buSzTx/>
              <a:buNone/>
              <a:defRPr sz="2475"/>
            </a:pPr>
          </a:p>
          <a:p>
            <a:pPr marL="0" indent="0" algn="just" defTabSz="905510">
              <a:lnSpc>
                <a:spcPct val="72000"/>
              </a:lnSpc>
              <a:spcBef>
                <a:spcPts val="900"/>
              </a:spcBef>
              <a:buSzTx/>
              <a:buNone/>
              <a:defRPr sz="2475"/>
            </a:pPr>
            <a:r>
              <a:t>2. Facial Expression Analysis Module [</a:t>
            </a:r>
            <a:r>
              <a:rPr lang="en-IN"/>
              <a:t>Aryan Bansal</a:t>
            </a:r>
            <a:r>
              <a:t>]:</a:t>
            </a:r>
          </a:p>
          <a:p>
            <a:pPr marL="0" indent="0" algn="just" defTabSz="905510">
              <a:lnSpc>
                <a:spcPct val="72000"/>
              </a:lnSpc>
              <a:spcBef>
                <a:spcPts val="900"/>
              </a:spcBef>
              <a:buSzTx/>
              <a:buNone/>
              <a:defRPr sz="2475"/>
            </a:pPr>
            <a:r>
              <a:t>   - Uses a CNN to analyze users' facial expressions from a one-minute video, detecting emotional states to refine the diagnosis.</a:t>
            </a:r>
          </a:p>
          <a:p>
            <a:pPr marL="0" indent="0" algn="just" defTabSz="905510">
              <a:lnSpc>
                <a:spcPct val="72000"/>
              </a:lnSpc>
              <a:spcBef>
                <a:spcPts val="900"/>
              </a:spcBef>
              <a:buSzTx/>
              <a:buNone/>
              <a:defRPr sz="2475"/>
            </a:pPr>
          </a:p>
          <a:p>
            <a:pPr marL="0" indent="0" algn="just" defTabSz="905510">
              <a:lnSpc>
                <a:spcPct val="72000"/>
              </a:lnSpc>
              <a:spcBef>
                <a:spcPts val="900"/>
              </a:spcBef>
              <a:buSzTx/>
              <a:buNone/>
              <a:defRPr sz="2475"/>
            </a:pPr>
            <a:r>
              <a:t>3. Recommendation Module [</a:t>
            </a:r>
            <a:r>
              <a:rPr lang="en-IN"/>
              <a:t>Akshit Singh</a:t>
            </a:r>
            <a:r>
              <a:t>]:</a:t>
            </a:r>
          </a:p>
          <a:p>
            <a:pPr marL="0" indent="0" algn="just" defTabSz="905510">
              <a:lnSpc>
                <a:spcPct val="72000"/>
              </a:lnSpc>
              <a:spcBef>
                <a:spcPts val="900"/>
              </a:spcBef>
              <a:buSzTx/>
              <a:buNone/>
              <a:defRPr sz="2475"/>
            </a:pPr>
            <a:r>
              <a:t>   - Combines quiz and facial analysis results to suggest nearby clinics and psychiatrists, along with tailored treatment options, displayed on an interactive map.</a:t>
            </a:r>
          </a:p>
          <a:p>
            <a:pPr marL="0" indent="0" algn="just" defTabSz="905510">
              <a:lnSpc>
                <a:spcPct val="72000"/>
              </a:lnSpc>
              <a:spcBef>
                <a:spcPts val="900"/>
              </a:spcBef>
              <a:buSzTx/>
              <a:buNone/>
              <a:defRPr sz="2475"/>
            </a:pPr>
          </a:p>
          <a:p>
            <a:pPr marL="0" indent="0" algn="just" defTabSz="905510">
              <a:lnSpc>
                <a:spcPct val="72000"/>
              </a:lnSpc>
              <a:spcBef>
                <a:spcPts val="900"/>
              </a:spcBef>
              <a:buSzTx/>
              <a:buNone/>
              <a:defRPr sz="2475"/>
            </a:pPr>
            <a:r>
              <a:rPr lang="en-IN"/>
              <a:t>4. Front-End / Backend for web-app [Aerth Saraogi]</a:t>
            </a:r>
            <a:endParaRPr lang="en-IN"/>
          </a:p>
        </p:txBody>
      </p:sp>
      <p:sp>
        <p:nvSpPr>
          <p:cNvPr id="213" name="Date Placeholder 3"/>
          <p:cNvSpPr txBox="1"/>
          <p:nvPr/>
        </p:nvSpPr>
        <p:spPr>
          <a:xfrm>
            <a:off x="883919" y="6414760"/>
            <a:ext cx="2651762" cy="248305"/>
          </a:xfrm>
          <a:prstGeom prst="rect">
            <a:avLst/>
          </a:prstGeom>
          <a:ln w="12700">
            <a:miter lim="400000"/>
          </a:ln>
        </p:spPr>
        <p:txBody>
          <a:bodyPr lIns="45719" rIns="45719" anchor="ctr">
            <a:spAutoFit/>
          </a:bodyPr>
          <a:lstStyle>
            <a:lvl1pPr>
              <a:defRPr sz="1200">
                <a:solidFill>
                  <a:srgbClr val="888888"/>
                </a:solidFill>
              </a:defRPr>
            </a:lvl1pPr>
          </a:lstStyle>
          <a:p>
            <a:r>
              <a:t>10/24/2024</a:t>
            </a:r>
          </a:p>
        </p:txBody>
      </p:sp>
      <p:sp>
        <p:nvSpPr>
          <p:cNvPr id="214" name="Slide Number Placeholder 4"/>
          <p:cNvSpPr txBox="1"/>
          <p:nvPr>
            <p:ph type="sldNum" sz="quarter" idx="2"/>
          </p:nvPr>
        </p:nvSpPr>
        <p:spPr>
          <a:xfrm>
            <a:off x="11095176" y="6414760"/>
            <a:ext cx="258624" cy="248305"/>
          </a:xfrm>
          <a:prstGeom prst="rect">
            <a:avLst/>
          </a:prstGeom>
        </p:spPr>
        <p:txBody>
          <a:bodyPr/>
          <a:lstStyle/>
          <a:p>
            <a:fld id="{86CB4B4D-7CA3-9044-876B-883B54F8677D}" type="slidenum">
              <a:rPr/>
            </a:fld>
            <a:endParaRPr/>
          </a:p>
        </p:txBody>
      </p:sp>
    </p:spTree>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 name="Title 1"/>
          <p:cNvSpPr txBox="1"/>
          <p:nvPr>
            <p:ph type="title"/>
          </p:nvPr>
        </p:nvSpPr>
        <p:spPr>
          <a:xfrm>
            <a:off x="838200" y="365125"/>
            <a:ext cx="10515600" cy="746500"/>
          </a:xfrm>
          <a:prstGeom prst="rect">
            <a:avLst/>
          </a:prstGeom>
        </p:spPr>
        <p:txBody>
          <a:bodyPr/>
          <a:lstStyle>
            <a:lvl1pPr algn="ctr">
              <a:defRPr sz="3200" u="sng"/>
            </a:lvl1pPr>
          </a:lstStyle>
          <a:p>
            <a:r>
              <a:t>System Design – Quiz  Module</a:t>
            </a:r>
          </a:p>
        </p:txBody>
      </p:sp>
      <p:sp>
        <p:nvSpPr>
          <p:cNvPr id="217" name="Content Placeholder 2"/>
          <p:cNvSpPr txBox="1"/>
          <p:nvPr>
            <p:ph type="body" idx="1"/>
          </p:nvPr>
        </p:nvSpPr>
        <p:spPr>
          <a:xfrm>
            <a:off x="445769" y="1111624"/>
            <a:ext cx="10908032" cy="5190566"/>
          </a:xfrm>
          <a:prstGeom prst="rect">
            <a:avLst/>
          </a:prstGeom>
        </p:spPr>
        <p:txBody>
          <a:bodyPr/>
          <a:lstStyle>
            <a:lvl1pPr marL="0" indent="0">
              <a:buSzTx/>
              <a:buNone/>
            </a:lvl1pPr>
          </a:lstStyle>
          <a:p>
            <a:r>
              <a:t>1. Use-case diagram</a:t>
            </a:r>
          </a:p>
        </p:txBody>
      </p:sp>
      <p:sp>
        <p:nvSpPr>
          <p:cNvPr id="218" name="Date Placeholder 3"/>
          <p:cNvSpPr txBox="1"/>
          <p:nvPr/>
        </p:nvSpPr>
        <p:spPr>
          <a:xfrm>
            <a:off x="883919" y="6414760"/>
            <a:ext cx="2651762" cy="248305"/>
          </a:xfrm>
          <a:prstGeom prst="rect">
            <a:avLst/>
          </a:prstGeom>
          <a:ln w="12700">
            <a:miter lim="400000"/>
          </a:ln>
        </p:spPr>
        <p:txBody>
          <a:bodyPr lIns="45719" rIns="45719" anchor="ctr">
            <a:spAutoFit/>
          </a:bodyPr>
          <a:lstStyle>
            <a:lvl1pPr>
              <a:defRPr sz="1200">
                <a:solidFill>
                  <a:srgbClr val="888888"/>
                </a:solidFill>
              </a:defRPr>
            </a:lvl1pPr>
          </a:lstStyle>
          <a:p>
            <a:r>
              <a:t>10/24/2024</a:t>
            </a:r>
          </a:p>
        </p:txBody>
      </p:sp>
      <p:sp>
        <p:nvSpPr>
          <p:cNvPr id="219" name="Slide Number Placeholder 4"/>
          <p:cNvSpPr txBox="1"/>
          <p:nvPr>
            <p:ph type="sldNum" sz="quarter" idx="2"/>
          </p:nvPr>
        </p:nvSpPr>
        <p:spPr>
          <a:xfrm>
            <a:off x="11095176" y="6414760"/>
            <a:ext cx="258624" cy="248305"/>
          </a:xfrm>
          <a:prstGeom prst="rect">
            <a:avLst/>
          </a:prstGeom>
        </p:spPr>
        <p:txBody>
          <a:bodyPr/>
          <a:lstStyle/>
          <a:p>
            <a:fld id="{86CB4B4D-7CA3-9044-876B-883B54F8677D}" type="slidenum">
              <a:rPr/>
            </a:fld>
            <a:endParaRPr/>
          </a:p>
        </p:txBody>
      </p:sp>
      <p:pic>
        <p:nvPicPr>
          <p:cNvPr id="220" name="Picture 6" descr="Picture 6"/>
          <p:cNvPicPr>
            <a:picLocks noChangeAspect="1"/>
          </p:cNvPicPr>
          <p:nvPr/>
        </p:nvPicPr>
        <p:blipFill>
          <a:blip r:embed="rId1"/>
          <a:stretch>
            <a:fillRect/>
          </a:stretch>
        </p:blipFill>
        <p:spPr>
          <a:xfrm>
            <a:off x="4231340" y="1111624"/>
            <a:ext cx="5082990" cy="5746376"/>
          </a:xfrm>
          <a:prstGeom prst="rect">
            <a:avLst/>
          </a:prstGeom>
          <a:ln w="12700">
            <a:miter lim="400000"/>
            <a:headEnd/>
            <a:tailEnd/>
          </a:ln>
        </p:spPr>
      </p:pic>
    </p:spTree>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 name="Title 1"/>
          <p:cNvSpPr txBox="1"/>
          <p:nvPr>
            <p:ph type="title"/>
          </p:nvPr>
        </p:nvSpPr>
        <p:spPr>
          <a:xfrm>
            <a:off x="838200" y="365125"/>
            <a:ext cx="10515600" cy="746500"/>
          </a:xfrm>
          <a:prstGeom prst="rect">
            <a:avLst/>
          </a:prstGeom>
        </p:spPr>
        <p:txBody>
          <a:bodyPr/>
          <a:lstStyle>
            <a:lvl1pPr algn="ctr">
              <a:defRPr sz="3200"/>
            </a:lvl1pPr>
          </a:lstStyle>
          <a:p>
            <a:r>
              <a:t>System Design – Quiz  Module</a:t>
            </a:r>
          </a:p>
        </p:txBody>
      </p:sp>
      <p:sp>
        <p:nvSpPr>
          <p:cNvPr id="223" name="Content Placeholder 2"/>
          <p:cNvSpPr txBox="1"/>
          <p:nvPr>
            <p:ph type="body" idx="1"/>
          </p:nvPr>
        </p:nvSpPr>
        <p:spPr>
          <a:xfrm>
            <a:off x="445769" y="1111624"/>
            <a:ext cx="10908032" cy="5190566"/>
          </a:xfrm>
          <a:prstGeom prst="rect">
            <a:avLst/>
          </a:prstGeom>
        </p:spPr>
        <p:txBody>
          <a:bodyPr/>
          <a:lstStyle>
            <a:lvl1pPr marL="0" indent="0">
              <a:buSzTx/>
              <a:buNone/>
            </a:lvl1pPr>
          </a:lstStyle>
          <a:p>
            <a:r>
              <a:t>2. Class diagram</a:t>
            </a:r>
          </a:p>
        </p:txBody>
      </p:sp>
      <p:sp>
        <p:nvSpPr>
          <p:cNvPr id="224" name="Date Placeholder 3"/>
          <p:cNvSpPr txBox="1"/>
          <p:nvPr/>
        </p:nvSpPr>
        <p:spPr>
          <a:xfrm>
            <a:off x="883919" y="6414760"/>
            <a:ext cx="2651762" cy="248305"/>
          </a:xfrm>
          <a:prstGeom prst="rect">
            <a:avLst/>
          </a:prstGeom>
          <a:ln w="12700">
            <a:miter lim="400000"/>
          </a:ln>
        </p:spPr>
        <p:txBody>
          <a:bodyPr lIns="45719" rIns="45719" anchor="ctr">
            <a:spAutoFit/>
          </a:bodyPr>
          <a:lstStyle>
            <a:lvl1pPr>
              <a:defRPr sz="1200">
                <a:solidFill>
                  <a:srgbClr val="888888"/>
                </a:solidFill>
              </a:defRPr>
            </a:lvl1pPr>
          </a:lstStyle>
          <a:p>
            <a:r>
              <a:t>10/24/2024</a:t>
            </a:r>
          </a:p>
        </p:txBody>
      </p:sp>
      <p:sp>
        <p:nvSpPr>
          <p:cNvPr id="225" name="Slide Number Placeholder 4"/>
          <p:cNvSpPr txBox="1"/>
          <p:nvPr>
            <p:ph type="sldNum" sz="quarter" idx="2"/>
          </p:nvPr>
        </p:nvSpPr>
        <p:spPr>
          <a:xfrm>
            <a:off x="11095176" y="6414760"/>
            <a:ext cx="258624" cy="248305"/>
          </a:xfrm>
          <a:prstGeom prst="rect">
            <a:avLst/>
          </a:prstGeom>
        </p:spPr>
        <p:txBody>
          <a:bodyPr/>
          <a:lstStyle/>
          <a:p>
            <a:fld id="{86CB4B4D-7CA3-9044-876B-883B54F8677D}" type="slidenum">
              <a:rPr/>
            </a:fld>
            <a:endParaRPr/>
          </a:p>
        </p:txBody>
      </p:sp>
      <p:pic>
        <p:nvPicPr>
          <p:cNvPr id="226" name="Picture 7" descr="Picture 7"/>
          <p:cNvPicPr>
            <a:picLocks noChangeAspect="1"/>
          </p:cNvPicPr>
          <p:nvPr/>
        </p:nvPicPr>
        <p:blipFill>
          <a:blip r:embed="rId1"/>
          <a:stretch>
            <a:fillRect/>
          </a:stretch>
        </p:blipFill>
        <p:spPr>
          <a:xfrm>
            <a:off x="4132729" y="1088369"/>
            <a:ext cx="4993343" cy="5633106"/>
          </a:xfrm>
          <a:prstGeom prst="rect">
            <a:avLst/>
          </a:prstGeom>
          <a:ln w="12700">
            <a:miter lim="400000"/>
            <a:headEnd/>
            <a:tailEnd/>
          </a:ln>
        </p:spPr>
      </p:pic>
    </p:spTree>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 name="Title 1"/>
          <p:cNvSpPr txBox="1"/>
          <p:nvPr>
            <p:ph type="title"/>
          </p:nvPr>
        </p:nvSpPr>
        <p:spPr>
          <a:xfrm>
            <a:off x="838200" y="365125"/>
            <a:ext cx="10515600" cy="746500"/>
          </a:xfrm>
          <a:prstGeom prst="rect">
            <a:avLst/>
          </a:prstGeom>
        </p:spPr>
        <p:txBody>
          <a:bodyPr/>
          <a:lstStyle>
            <a:lvl1pPr algn="ctr">
              <a:defRPr sz="3200"/>
            </a:lvl1pPr>
          </a:lstStyle>
          <a:p>
            <a:r>
              <a:t>System Design – Quiz  Module</a:t>
            </a:r>
          </a:p>
        </p:txBody>
      </p:sp>
      <p:sp>
        <p:nvSpPr>
          <p:cNvPr id="229" name="Content Placeholder 2"/>
          <p:cNvSpPr txBox="1"/>
          <p:nvPr>
            <p:ph type="body" idx="1"/>
          </p:nvPr>
        </p:nvSpPr>
        <p:spPr>
          <a:xfrm>
            <a:off x="445769" y="1111624"/>
            <a:ext cx="10908032" cy="5190566"/>
          </a:xfrm>
          <a:prstGeom prst="rect">
            <a:avLst/>
          </a:prstGeom>
        </p:spPr>
        <p:txBody>
          <a:bodyPr/>
          <a:lstStyle>
            <a:lvl1pPr marL="0" indent="0">
              <a:buSzTx/>
              <a:buNone/>
            </a:lvl1pPr>
          </a:lstStyle>
          <a:p>
            <a:r>
              <a:t>3. Activity diagram</a:t>
            </a:r>
          </a:p>
        </p:txBody>
      </p:sp>
      <p:sp>
        <p:nvSpPr>
          <p:cNvPr id="230" name="Date Placeholder 3"/>
          <p:cNvSpPr txBox="1"/>
          <p:nvPr/>
        </p:nvSpPr>
        <p:spPr>
          <a:xfrm>
            <a:off x="883919" y="6414760"/>
            <a:ext cx="2651762" cy="248305"/>
          </a:xfrm>
          <a:prstGeom prst="rect">
            <a:avLst/>
          </a:prstGeom>
          <a:ln w="12700">
            <a:miter lim="400000"/>
          </a:ln>
        </p:spPr>
        <p:txBody>
          <a:bodyPr lIns="45719" rIns="45719" anchor="ctr">
            <a:spAutoFit/>
          </a:bodyPr>
          <a:lstStyle>
            <a:lvl1pPr>
              <a:defRPr sz="1200">
                <a:solidFill>
                  <a:srgbClr val="888888"/>
                </a:solidFill>
              </a:defRPr>
            </a:lvl1pPr>
          </a:lstStyle>
          <a:p>
            <a:r>
              <a:t>10/24/2024</a:t>
            </a:r>
          </a:p>
        </p:txBody>
      </p:sp>
      <p:sp>
        <p:nvSpPr>
          <p:cNvPr id="231" name="Slide Number Placeholder 4"/>
          <p:cNvSpPr txBox="1"/>
          <p:nvPr>
            <p:ph type="sldNum" sz="quarter" idx="2"/>
          </p:nvPr>
        </p:nvSpPr>
        <p:spPr>
          <a:xfrm>
            <a:off x="11095176" y="6414760"/>
            <a:ext cx="258624" cy="248305"/>
          </a:xfrm>
          <a:prstGeom prst="rect">
            <a:avLst/>
          </a:prstGeom>
        </p:spPr>
        <p:txBody>
          <a:bodyPr/>
          <a:lstStyle/>
          <a:p>
            <a:fld id="{86CB4B4D-7CA3-9044-876B-883B54F8677D}" type="slidenum">
              <a:rPr/>
            </a:fld>
            <a:endParaRPr/>
          </a:p>
        </p:txBody>
      </p:sp>
      <p:pic>
        <p:nvPicPr>
          <p:cNvPr id="232" name="Picture 6" descr="Picture 6"/>
          <p:cNvPicPr>
            <a:picLocks noChangeAspect="1"/>
          </p:cNvPicPr>
          <p:nvPr/>
        </p:nvPicPr>
        <p:blipFill>
          <a:blip r:embed="rId1"/>
          <a:stretch>
            <a:fillRect/>
          </a:stretch>
        </p:blipFill>
        <p:spPr>
          <a:xfrm>
            <a:off x="0" y="2070847"/>
            <a:ext cx="12192000" cy="3810001"/>
          </a:xfrm>
          <a:prstGeom prst="rect">
            <a:avLst/>
          </a:prstGeom>
          <a:ln w="12700">
            <a:miter lim="400000"/>
            <a:headEnd/>
            <a:tailEnd/>
          </a:ln>
        </p:spPr>
      </p:pic>
    </p:spTree>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Title 1"/>
          <p:cNvSpPr txBox="1"/>
          <p:nvPr>
            <p:ph type="title"/>
          </p:nvPr>
        </p:nvSpPr>
        <p:spPr>
          <a:xfrm>
            <a:off x="838200" y="365125"/>
            <a:ext cx="10515600" cy="746500"/>
          </a:xfrm>
          <a:prstGeom prst="rect">
            <a:avLst/>
          </a:prstGeom>
        </p:spPr>
        <p:txBody>
          <a:bodyPr/>
          <a:lstStyle>
            <a:lvl1pPr algn="ctr">
              <a:defRPr sz="3200" u="sng"/>
            </a:lvl1pPr>
          </a:lstStyle>
          <a:p>
            <a:r>
              <a:t>System Design – Facial expression Module</a:t>
            </a:r>
          </a:p>
        </p:txBody>
      </p:sp>
      <p:sp>
        <p:nvSpPr>
          <p:cNvPr id="235" name="Content Placeholder 2"/>
          <p:cNvSpPr txBox="1"/>
          <p:nvPr>
            <p:ph type="body" idx="1"/>
          </p:nvPr>
        </p:nvSpPr>
        <p:spPr>
          <a:xfrm>
            <a:off x="445769" y="1111624"/>
            <a:ext cx="10908032" cy="5190566"/>
          </a:xfrm>
          <a:prstGeom prst="rect">
            <a:avLst/>
          </a:prstGeom>
        </p:spPr>
        <p:txBody>
          <a:bodyPr/>
          <a:lstStyle>
            <a:lvl1pPr marL="0" indent="0">
              <a:buSzTx/>
              <a:buNone/>
            </a:lvl1pPr>
          </a:lstStyle>
          <a:p>
            <a:r>
              <a:t>1. Use-case diagram</a:t>
            </a:r>
          </a:p>
        </p:txBody>
      </p:sp>
      <p:sp>
        <p:nvSpPr>
          <p:cNvPr id="236" name="Date Placeholder 3"/>
          <p:cNvSpPr txBox="1"/>
          <p:nvPr/>
        </p:nvSpPr>
        <p:spPr>
          <a:xfrm>
            <a:off x="883919" y="6414760"/>
            <a:ext cx="2651762" cy="248305"/>
          </a:xfrm>
          <a:prstGeom prst="rect">
            <a:avLst/>
          </a:prstGeom>
          <a:ln w="12700">
            <a:miter lim="400000"/>
          </a:ln>
        </p:spPr>
        <p:txBody>
          <a:bodyPr lIns="45719" rIns="45719" anchor="ctr">
            <a:spAutoFit/>
          </a:bodyPr>
          <a:lstStyle>
            <a:lvl1pPr>
              <a:defRPr sz="1200">
                <a:solidFill>
                  <a:srgbClr val="888888"/>
                </a:solidFill>
              </a:defRPr>
            </a:lvl1pPr>
          </a:lstStyle>
          <a:p>
            <a:r>
              <a:t>10/24/2024</a:t>
            </a:r>
          </a:p>
        </p:txBody>
      </p:sp>
      <p:sp>
        <p:nvSpPr>
          <p:cNvPr id="237" name="Slide Number Placeholder 4"/>
          <p:cNvSpPr txBox="1"/>
          <p:nvPr>
            <p:ph type="sldNum" sz="quarter" idx="2"/>
          </p:nvPr>
        </p:nvSpPr>
        <p:spPr>
          <a:xfrm>
            <a:off x="11095176" y="6414760"/>
            <a:ext cx="258624" cy="248305"/>
          </a:xfrm>
          <a:prstGeom prst="rect">
            <a:avLst/>
          </a:prstGeom>
        </p:spPr>
        <p:txBody>
          <a:bodyPr/>
          <a:lstStyle/>
          <a:p>
            <a:fld id="{86CB4B4D-7CA3-9044-876B-883B54F8677D}" type="slidenum">
              <a:rPr/>
            </a:fld>
            <a:endParaRPr/>
          </a:p>
        </p:txBody>
      </p:sp>
      <p:pic>
        <p:nvPicPr>
          <p:cNvPr id="238" name="Picture 2" descr="Picture 2"/>
          <p:cNvPicPr>
            <a:picLocks noChangeAspect="1"/>
          </p:cNvPicPr>
          <p:nvPr/>
        </p:nvPicPr>
        <p:blipFill>
          <a:blip r:embed="rId1"/>
          <a:stretch>
            <a:fillRect/>
          </a:stretch>
        </p:blipFill>
        <p:spPr>
          <a:xfrm>
            <a:off x="1111623" y="1665008"/>
            <a:ext cx="9108141" cy="4691342"/>
          </a:xfrm>
          <a:prstGeom prst="rect">
            <a:avLst/>
          </a:prstGeom>
          <a:ln w="12700">
            <a:miter lim="400000"/>
            <a:headEnd/>
            <a:tailEnd/>
          </a:ln>
        </p:spPr>
      </p:pic>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Title 6"/>
          <p:cNvSpPr txBox="1"/>
          <p:nvPr>
            <p:ph type="title"/>
          </p:nvPr>
        </p:nvSpPr>
        <p:spPr>
          <a:prstGeom prst="rect">
            <a:avLst/>
          </a:prstGeom>
        </p:spPr>
        <p:txBody>
          <a:bodyPr/>
          <a:lstStyle/>
          <a:p>
            <a:r>
              <a:t> Literature Survey</a:t>
            </a:r>
          </a:p>
        </p:txBody>
      </p:sp>
      <p:sp>
        <p:nvSpPr>
          <p:cNvPr id="137" name="Date Placeholder 4"/>
          <p:cNvSpPr txBox="1"/>
          <p:nvPr/>
        </p:nvSpPr>
        <p:spPr>
          <a:xfrm>
            <a:off x="883919" y="6414760"/>
            <a:ext cx="2651762" cy="248305"/>
          </a:xfrm>
          <a:prstGeom prst="rect">
            <a:avLst/>
          </a:prstGeom>
          <a:ln w="12700">
            <a:miter lim="400000"/>
          </a:ln>
        </p:spPr>
        <p:txBody>
          <a:bodyPr lIns="45719" rIns="45719" anchor="ctr">
            <a:spAutoFit/>
          </a:bodyPr>
          <a:lstStyle>
            <a:lvl1pPr>
              <a:defRPr sz="1200">
                <a:solidFill>
                  <a:srgbClr val="888888"/>
                </a:solidFill>
              </a:defRPr>
            </a:lvl1pPr>
          </a:lstStyle>
          <a:p>
            <a:r>
              <a:t>10/24/2024</a:t>
            </a:r>
          </a:p>
        </p:txBody>
      </p:sp>
      <p:sp>
        <p:nvSpPr>
          <p:cNvPr id="138" name="Slide Number Placeholder 5"/>
          <p:cNvSpPr txBox="1"/>
          <p:nvPr>
            <p:ph type="sldNum" sz="quarter" idx="2"/>
          </p:nvPr>
        </p:nvSpPr>
        <p:spPr>
          <a:xfrm>
            <a:off x="11172418" y="6414760"/>
            <a:ext cx="181383" cy="248305"/>
          </a:xfrm>
          <a:prstGeom prst="rect">
            <a:avLst/>
          </a:prstGeom>
        </p:spPr>
        <p:txBody>
          <a:bodyPr/>
          <a:lstStyle/>
          <a:p>
            <a:fld id="{86CB4B4D-7CA3-9044-876B-883B54F8677D}" type="slidenum">
              <a:rPr/>
            </a:fld>
            <a:endParaRPr/>
          </a:p>
        </p:txBody>
      </p:sp>
      <p:graphicFrame>
        <p:nvGraphicFramePr>
          <p:cNvPr id="139" name="Table 2"/>
          <p:cNvGraphicFramePr/>
          <p:nvPr/>
        </p:nvGraphicFramePr>
        <p:xfrm>
          <a:off x="838196" y="1308847"/>
          <a:ext cx="10515605" cy="3834506"/>
        </p:xfrm>
        <a:graphic>
          <a:graphicData uri="http://schemas.openxmlformats.org/drawingml/2006/table">
            <a:tbl>
              <a:tblPr firstRow="1" bandRow="1">
                <a:tableStyleId>{4C3C2611-4C71-4FC5-86AE-919BDF0F9419}</a:tableStyleId>
              </a:tblPr>
              <a:tblGrid>
                <a:gridCol w="1502229"/>
                <a:gridCol w="1502229"/>
                <a:gridCol w="1502229"/>
                <a:gridCol w="1502229"/>
                <a:gridCol w="1502229"/>
                <a:gridCol w="1502229"/>
                <a:gridCol w="1502229"/>
              </a:tblGrid>
              <a:tr h="620250">
                <a:tc>
                  <a:txBody>
                    <a:bodyPr/>
                    <a:lstStyle/>
                    <a:p>
                      <a:pPr algn="just">
                        <a:defRPr sz="1800" b="0">
                          <a:solidFill>
                            <a:srgbClr val="000000"/>
                          </a:solidFill>
                        </a:defRPr>
                      </a:pPr>
                      <a:r>
                        <a:rPr>
                          <a:solidFill>
                            <a:srgbClr val="FFFFFF"/>
                          </a:solidFill>
                          <a:latin typeface="Times New Roman" panose="02020603050405020304"/>
                          <a:ea typeface="Times New Roman" panose="02020603050405020304"/>
                          <a:cs typeface="Times New Roman" panose="02020603050405020304"/>
                          <a:sym typeface="Times New Roman" panose="02020603050405020304"/>
                        </a:rPr>
                        <a:t>Sr No.</a:t>
                      </a:r>
                      <a:endParaRPr>
                        <a:solidFill>
                          <a:srgbClr val="FFFFFF"/>
                        </a:solidFill>
                        <a:latin typeface="Times New Roman" panose="02020603050405020304"/>
                        <a:ea typeface="Times New Roman" panose="02020603050405020304"/>
                        <a:cs typeface="Times New Roman" panose="02020603050405020304"/>
                        <a:sym typeface="Times New Roman" panose="02020603050405020304"/>
                      </a:endParaRPr>
                    </a:p>
                  </a:txBody>
                  <a:tcPr marL="63500" marR="63500" marT="63500" marB="63500" anchor="t" anchorCtr="0" horzOverflow="overflow"/>
                </a:tc>
                <a:tc>
                  <a:txBody>
                    <a:bodyPr/>
                    <a:lstStyle/>
                    <a:p>
                      <a:pPr algn="just">
                        <a:defRPr sz="1800" b="0">
                          <a:solidFill>
                            <a:srgbClr val="000000"/>
                          </a:solidFill>
                        </a:defRPr>
                      </a:pPr>
                      <a:r>
                        <a:rPr>
                          <a:solidFill>
                            <a:srgbClr val="FFFFFF"/>
                          </a:solidFill>
                          <a:latin typeface="Times New Roman" panose="02020603050405020304"/>
                          <a:ea typeface="Times New Roman" panose="02020603050405020304"/>
                          <a:cs typeface="Times New Roman" panose="02020603050405020304"/>
                          <a:sym typeface="Times New Roman" panose="02020603050405020304"/>
                        </a:rPr>
                        <a:t>Publication Title with Authors </a:t>
                      </a:r>
                      <a:endParaRPr>
                        <a:solidFill>
                          <a:srgbClr val="FFFFFF"/>
                        </a:solidFill>
                        <a:latin typeface="Times New Roman" panose="02020603050405020304"/>
                        <a:ea typeface="Times New Roman" panose="02020603050405020304"/>
                        <a:cs typeface="Times New Roman" panose="02020603050405020304"/>
                        <a:sym typeface="Times New Roman" panose="02020603050405020304"/>
                      </a:endParaRPr>
                    </a:p>
                  </a:txBody>
                  <a:tcPr marL="63500" marR="63500" marT="63500" marB="63500" anchor="t" anchorCtr="0" horzOverflow="overflow"/>
                </a:tc>
                <a:tc>
                  <a:txBody>
                    <a:bodyPr/>
                    <a:lstStyle/>
                    <a:p>
                      <a:pPr algn="just">
                        <a:defRPr sz="1800" b="0">
                          <a:solidFill>
                            <a:srgbClr val="000000"/>
                          </a:solidFill>
                        </a:defRPr>
                      </a:pPr>
                      <a:r>
                        <a:rPr>
                          <a:solidFill>
                            <a:srgbClr val="FFFFFF"/>
                          </a:solidFill>
                          <a:latin typeface="Times New Roman" panose="02020603050405020304"/>
                          <a:ea typeface="Times New Roman" panose="02020603050405020304"/>
                          <a:cs typeface="Times New Roman" panose="02020603050405020304"/>
                          <a:sym typeface="Times New Roman" panose="02020603050405020304"/>
                        </a:rPr>
                        <a:t>Publication Year</a:t>
                      </a:r>
                      <a:endParaRPr>
                        <a:solidFill>
                          <a:srgbClr val="FFFFFF"/>
                        </a:solidFill>
                        <a:latin typeface="Times New Roman" panose="02020603050405020304"/>
                        <a:ea typeface="Times New Roman" panose="02020603050405020304"/>
                        <a:cs typeface="Times New Roman" panose="02020603050405020304"/>
                        <a:sym typeface="Times New Roman" panose="02020603050405020304"/>
                      </a:endParaRPr>
                    </a:p>
                  </a:txBody>
                  <a:tcPr marL="63500" marR="63500" marT="63500" marB="63500" anchor="t" anchorCtr="0" horzOverflow="overflow"/>
                </a:tc>
                <a:tc>
                  <a:txBody>
                    <a:bodyPr/>
                    <a:lstStyle/>
                    <a:p>
                      <a:pPr algn="just">
                        <a:defRPr sz="1800" b="0">
                          <a:solidFill>
                            <a:srgbClr val="000000"/>
                          </a:solidFill>
                        </a:defRPr>
                      </a:pPr>
                      <a:r>
                        <a:rPr>
                          <a:solidFill>
                            <a:srgbClr val="FFFFFF"/>
                          </a:solidFill>
                          <a:latin typeface="Times New Roman" panose="02020603050405020304"/>
                          <a:ea typeface="Times New Roman" panose="02020603050405020304"/>
                          <a:cs typeface="Times New Roman" panose="02020603050405020304"/>
                          <a:sym typeface="Times New Roman" panose="02020603050405020304"/>
                        </a:rPr>
                        <a:t>Introduction</a:t>
                      </a:r>
                      <a:endParaRPr>
                        <a:solidFill>
                          <a:srgbClr val="FFFFFF"/>
                        </a:solidFill>
                        <a:latin typeface="Times New Roman" panose="02020603050405020304"/>
                        <a:ea typeface="Times New Roman" panose="02020603050405020304"/>
                        <a:cs typeface="Times New Roman" panose="02020603050405020304"/>
                        <a:sym typeface="Times New Roman" panose="02020603050405020304"/>
                      </a:endParaRPr>
                    </a:p>
                  </a:txBody>
                  <a:tcPr marL="63500" marR="63500" marT="63500" marB="63500" anchor="t" anchorCtr="0" horzOverflow="overflow"/>
                </a:tc>
                <a:tc>
                  <a:txBody>
                    <a:bodyPr/>
                    <a:lstStyle/>
                    <a:p>
                      <a:pPr algn="just">
                        <a:defRPr sz="1800" b="0">
                          <a:solidFill>
                            <a:srgbClr val="000000"/>
                          </a:solidFill>
                        </a:defRPr>
                      </a:pPr>
                      <a:r>
                        <a:rPr>
                          <a:solidFill>
                            <a:srgbClr val="FFFFFF"/>
                          </a:solidFill>
                          <a:latin typeface="Times New Roman" panose="02020603050405020304"/>
                          <a:ea typeface="Times New Roman" panose="02020603050405020304"/>
                          <a:cs typeface="Times New Roman" panose="02020603050405020304"/>
                          <a:sym typeface="Times New Roman" panose="02020603050405020304"/>
                        </a:rPr>
                        <a:t>Gaps in Publication work</a:t>
                      </a:r>
                      <a:endParaRPr>
                        <a:solidFill>
                          <a:srgbClr val="FFFFFF"/>
                        </a:solidFill>
                        <a:latin typeface="Times New Roman" panose="02020603050405020304"/>
                        <a:ea typeface="Times New Roman" panose="02020603050405020304"/>
                        <a:cs typeface="Times New Roman" panose="02020603050405020304"/>
                        <a:sym typeface="Times New Roman" panose="02020603050405020304"/>
                      </a:endParaRPr>
                    </a:p>
                  </a:txBody>
                  <a:tcPr marL="63500" marR="63500" marT="63500" marB="63500" anchor="t" anchorCtr="0" horzOverflow="overflow"/>
                </a:tc>
                <a:tc>
                  <a:txBody>
                    <a:bodyPr/>
                    <a:lstStyle/>
                    <a:p>
                      <a:pPr algn="just">
                        <a:defRPr sz="1800" b="0">
                          <a:latin typeface="Times New Roman" panose="02020603050405020304"/>
                          <a:ea typeface="Times New Roman" panose="02020603050405020304"/>
                          <a:cs typeface="Times New Roman" panose="02020603050405020304"/>
                          <a:sym typeface="Times New Roman" panose="02020603050405020304"/>
                        </a:defRPr>
                      </a:pPr>
                      <a:r>
                        <a:t>Future Research</a:t>
                      </a:r>
                      <a:endParaRPr sz="4800"/>
                    </a:p>
                    <a:p>
                      <a:pPr algn="l">
                        <a:defRPr sz="4800"/>
                      </a:pPr>
                      <a:br/>
                    </a:p>
                  </a:txBody>
                  <a:tcPr marL="63500" marR="63500" marT="63500" marB="63500" anchor="t" anchorCtr="0" horzOverflow="overflow"/>
                </a:tc>
                <a:tc>
                  <a:txBody>
                    <a:bodyPr/>
                    <a:lstStyle/>
                    <a:p>
                      <a:pPr algn="just">
                        <a:defRPr sz="1800" b="0">
                          <a:solidFill>
                            <a:srgbClr val="000000"/>
                          </a:solidFill>
                        </a:defRPr>
                      </a:pPr>
                      <a:r>
                        <a:rPr>
                          <a:solidFill>
                            <a:srgbClr val="FFFFFF"/>
                          </a:solidFill>
                          <a:latin typeface="Times New Roman" panose="02020603050405020304"/>
                          <a:ea typeface="Times New Roman" panose="02020603050405020304"/>
                          <a:cs typeface="Times New Roman" panose="02020603050405020304"/>
                          <a:sym typeface="Times New Roman" panose="02020603050405020304"/>
                        </a:rPr>
                        <a:t>Conclusion</a:t>
                      </a:r>
                      <a:endParaRPr>
                        <a:solidFill>
                          <a:srgbClr val="FFFFFF"/>
                        </a:solidFill>
                        <a:latin typeface="Times New Roman" panose="02020603050405020304"/>
                        <a:ea typeface="Times New Roman" panose="02020603050405020304"/>
                        <a:cs typeface="Times New Roman" panose="02020603050405020304"/>
                        <a:sym typeface="Times New Roman" panose="02020603050405020304"/>
                      </a:endParaRPr>
                    </a:p>
                  </a:txBody>
                  <a:tcPr marL="63500" marR="63500" marT="63500" marB="63500" anchor="t" anchorCtr="0" horzOverflow="overflow"/>
                </a:tc>
              </a:tr>
              <a:tr h="3214255">
                <a:tc>
                  <a:txBody>
                    <a:bodyPr/>
                    <a:lstStyle/>
                    <a:p>
                      <a:pPr algn="just">
                        <a:defRPr sz="1800"/>
                      </a:pPr>
                      <a:r>
                        <a:rPr sz="1000">
                          <a:latin typeface="Times New Roman" panose="02020603050405020304"/>
                          <a:ea typeface="Times New Roman" panose="02020603050405020304"/>
                          <a:cs typeface="Times New Roman" panose="02020603050405020304"/>
                          <a:sym typeface="Times New Roman" panose="02020603050405020304"/>
                        </a:rPr>
                        <a:t>1.</a:t>
                      </a:r>
                      <a:endParaRPr sz="1000">
                        <a:latin typeface="Times New Roman" panose="02020603050405020304"/>
                        <a:ea typeface="Times New Roman" panose="02020603050405020304"/>
                        <a:cs typeface="Times New Roman" panose="02020603050405020304"/>
                        <a:sym typeface="Times New Roman" panose="02020603050405020304"/>
                      </a:endParaRPr>
                    </a:p>
                  </a:txBody>
                  <a:tcPr marL="63500" marR="63500" marT="63500" marB="63500" anchor="t" anchorCtr="0" horzOverflow="overflow"/>
                </a:tc>
                <a:tc>
                  <a:txBody>
                    <a:bodyPr/>
                    <a:lstStyle/>
                    <a:p>
                      <a:pPr algn="just">
                        <a:defRPr sz="1100">
                          <a:latin typeface="Times New Roman" panose="02020603050405020304"/>
                          <a:ea typeface="Times New Roman" panose="02020603050405020304"/>
                          <a:cs typeface="Times New Roman" panose="02020603050405020304"/>
                          <a:sym typeface="Times New Roman" panose="02020603050405020304"/>
                        </a:defRPr>
                      </a:pPr>
                      <a:r>
                        <a:t>Predicting Depression: a comparative study of machine learning approaches based on language usage-</a:t>
                      </a:r>
                      <a:endParaRPr sz="3200"/>
                    </a:p>
                    <a:p>
                      <a:pPr algn="just">
                        <a:defRPr sz="1100" b="1">
                          <a:latin typeface="Times New Roman" panose="02020603050405020304"/>
                          <a:ea typeface="Times New Roman" panose="02020603050405020304"/>
                          <a:cs typeface="Times New Roman" panose="02020603050405020304"/>
                          <a:sym typeface="Times New Roman" panose="02020603050405020304"/>
                        </a:defRPr>
                      </a:pPr>
                      <a:r>
                        <a:t>Luciana Mariñelarena Dondena, Edgardo Ferretti, M. Maragoudakis, Maximiliano Sapino, M. Errecalde</a:t>
                      </a:r>
                    </a:p>
                  </a:txBody>
                  <a:tcPr marL="63500" marR="63500" marT="63500" marB="63500" anchor="t" anchorCtr="0" horzOverflow="overflow"/>
                </a:tc>
                <a:tc>
                  <a:txBody>
                    <a:bodyPr/>
                    <a:lstStyle/>
                    <a:p>
                      <a:pPr algn="just">
                        <a:defRPr sz="1800"/>
                      </a:pPr>
                      <a:r>
                        <a:rPr sz="1100">
                          <a:latin typeface="Times New Roman" panose="02020603050405020304"/>
                          <a:ea typeface="Times New Roman" panose="02020603050405020304"/>
                          <a:cs typeface="Times New Roman" panose="02020603050405020304"/>
                          <a:sym typeface="Times New Roman" panose="02020603050405020304"/>
                        </a:rPr>
                        <a:t>2017- Journal</a:t>
                      </a:r>
                      <a:endParaRPr sz="1100">
                        <a:latin typeface="Times New Roman" panose="02020603050405020304"/>
                        <a:ea typeface="Times New Roman" panose="02020603050405020304"/>
                        <a:cs typeface="Times New Roman" panose="02020603050405020304"/>
                        <a:sym typeface="Times New Roman" panose="02020603050405020304"/>
                      </a:endParaRPr>
                    </a:p>
                  </a:txBody>
                  <a:tcPr marL="63500" marR="63500" marT="63500" marB="63500" anchor="t" anchorCtr="0" horzOverflow="overflow"/>
                </a:tc>
                <a:tc>
                  <a:txBody>
                    <a:bodyPr/>
                    <a:lstStyle/>
                    <a:p>
                      <a:pPr algn="just">
                        <a:spcBef>
                          <a:spcPts val="1200"/>
                        </a:spcBef>
                        <a:defRPr sz="1000">
                          <a:latin typeface="Times New Roman" panose="02020603050405020304"/>
                          <a:ea typeface="Times New Roman" panose="02020603050405020304"/>
                          <a:cs typeface="Times New Roman" panose="02020603050405020304"/>
                          <a:sym typeface="Times New Roman" panose="02020603050405020304"/>
                        </a:defRPr>
                      </a:pPr>
                      <a:r>
                        <a:t>The introduction talks about depression, a condition that affects more than 332 million people around the world. Cases have been growing since 2000. People with depression often lose interest in things they once enjoyed. Sometimes, they even have thoughts about hurting themselves. This really shows how important it is to spot these signs early &amp; to find good treatments like CBT.</a:t>
                      </a:r>
                      <a:endParaRPr sz="2400"/>
                    </a:p>
                    <a:p>
                      <a:pPr algn="l">
                        <a:defRPr sz="2000"/>
                      </a:pPr>
                      <a:br>
                        <a:rPr sz="2400"/>
                      </a:br>
                      <a:endParaRPr sz="2400"/>
                    </a:p>
                  </a:txBody>
                  <a:tcPr marL="63500" marR="63500" marT="63500" marB="63500" anchor="t" anchorCtr="0" horzOverflow="overflow"/>
                </a:tc>
                <a:tc>
                  <a:txBody>
                    <a:bodyPr/>
                    <a:lstStyle/>
                    <a:p>
                      <a:pPr algn="just">
                        <a:spcBef>
                          <a:spcPts val="1200"/>
                        </a:spcBef>
                        <a:defRPr sz="1000">
                          <a:latin typeface="Times New Roman" panose="02020603050405020304"/>
                          <a:ea typeface="Times New Roman" panose="02020603050405020304"/>
                          <a:cs typeface="Times New Roman" panose="02020603050405020304"/>
                          <a:sym typeface="Times New Roman" panose="02020603050405020304"/>
                        </a:defRPr>
                      </a:pPr>
                      <a:r>
                        <a:t>We really need to take extra steps beyond just using classification techniques. Class imbalance in training data? It's still a tough problem.</a:t>
                      </a:r>
                      <a:endParaRPr sz="2800"/>
                    </a:p>
                    <a:p>
                      <a:pPr algn="l">
                        <a:defRPr sz="2000"/>
                      </a:pPr>
                      <a:br>
                        <a:rPr sz="2800"/>
                      </a:br>
                      <a:endParaRPr sz="2800"/>
                    </a:p>
                  </a:txBody>
                  <a:tcPr marL="63500" marR="63500" marT="63500" marB="63500" anchor="t" anchorCtr="0" horzOverflow="overflow"/>
                </a:tc>
                <a:tc>
                  <a:txBody>
                    <a:bodyPr/>
                    <a:lstStyle/>
                    <a:p>
                      <a:pPr algn="just">
                        <a:spcBef>
                          <a:spcPts val="1200"/>
                        </a:spcBef>
                        <a:defRPr sz="1800"/>
                      </a:pPr>
                      <a:r>
                        <a:rPr sz="1000">
                          <a:latin typeface="Times New Roman" panose="02020603050405020304"/>
                          <a:ea typeface="Times New Roman" panose="02020603050405020304"/>
                          <a:cs typeface="Times New Roman" panose="02020603050405020304"/>
                          <a:sym typeface="Times New Roman" panose="02020603050405020304"/>
                        </a:rPr>
                        <a:t>Explore some new ways to manage class imbalance. There are different text mining techniques out there for checking psychological health.</a:t>
                      </a:r>
                      <a:endParaRPr sz="1000">
                        <a:latin typeface="Times New Roman" panose="02020603050405020304"/>
                        <a:ea typeface="Times New Roman" panose="02020603050405020304"/>
                        <a:cs typeface="Times New Roman" panose="02020603050405020304"/>
                        <a:sym typeface="Times New Roman" panose="02020603050405020304"/>
                      </a:endParaRPr>
                    </a:p>
                  </a:txBody>
                  <a:tcPr marL="63500" marR="63500" marT="63500" marB="63500" anchor="t" anchorCtr="0" horzOverflow="overflow"/>
                </a:tc>
                <a:tc>
                  <a:txBody>
                    <a:bodyPr/>
                    <a:lstStyle/>
                    <a:p>
                      <a:pPr algn="just">
                        <a:defRPr sz="1100">
                          <a:latin typeface="Times New Roman" panose="02020603050405020304"/>
                          <a:ea typeface="Times New Roman" panose="02020603050405020304"/>
                          <a:cs typeface="Times New Roman" panose="02020603050405020304"/>
                          <a:sym typeface="Times New Roman" panose="02020603050405020304"/>
                        </a:defRPr>
                      </a:pPr>
                      <a:r>
                        <a:t>Deep learning has really taken the lead when it comes to spotting depression. In fact, when you mix SMOTE with deep learning, you can get over 94% accuracy. </a:t>
                      </a:r>
                      <a:endParaRPr sz="3200"/>
                    </a:p>
                    <a:p>
                      <a:pPr algn="l">
                        <a:defRPr sz="2000"/>
                      </a:pPr>
                      <a:br>
                        <a:rPr sz="3200"/>
                      </a:br>
                      <a:br>
                        <a:rPr sz="3200"/>
                      </a:br>
                      <a:endParaRPr sz="3200"/>
                    </a:p>
                  </a:txBody>
                  <a:tcPr marL="63500" marR="63500" marT="63500" marB="63500" anchor="t" anchorCtr="0" horzOverflow="overflow"/>
                </a:tc>
              </a:tr>
            </a:tbl>
          </a:graphicData>
        </a:graphic>
      </p:graphicFrame>
    </p:spTree>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 name="Title 1"/>
          <p:cNvSpPr txBox="1"/>
          <p:nvPr>
            <p:ph type="title"/>
          </p:nvPr>
        </p:nvSpPr>
        <p:spPr>
          <a:xfrm>
            <a:off x="838200" y="365125"/>
            <a:ext cx="10515600" cy="746500"/>
          </a:xfrm>
          <a:prstGeom prst="rect">
            <a:avLst/>
          </a:prstGeom>
        </p:spPr>
        <p:txBody>
          <a:bodyPr/>
          <a:lstStyle>
            <a:lvl1pPr algn="ctr">
              <a:defRPr sz="3200"/>
            </a:lvl1pPr>
          </a:lstStyle>
          <a:p>
            <a:r>
              <a:t>System Design – Facial expression Module</a:t>
            </a:r>
          </a:p>
        </p:txBody>
      </p:sp>
      <p:sp>
        <p:nvSpPr>
          <p:cNvPr id="241" name="Content Placeholder 2"/>
          <p:cNvSpPr txBox="1"/>
          <p:nvPr>
            <p:ph type="body" idx="1"/>
          </p:nvPr>
        </p:nvSpPr>
        <p:spPr>
          <a:xfrm>
            <a:off x="445769" y="1111624"/>
            <a:ext cx="10908032" cy="5190566"/>
          </a:xfrm>
          <a:prstGeom prst="rect">
            <a:avLst/>
          </a:prstGeom>
        </p:spPr>
        <p:txBody>
          <a:bodyPr/>
          <a:lstStyle>
            <a:lvl1pPr marL="0" indent="0">
              <a:buSzTx/>
              <a:buNone/>
            </a:lvl1pPr>
          </a:lstStyle>
          <a:p>
            <a:r>
              <a:t>2. Class diagram</a:t>
            </a:r>
          </a:p>
        </p:txBody>
      </p:sp>
      <p:sp>
        <p:nvSpPr>
          <p:cNvPr id="242" name="Date Placeholder 3"/>
          <p:cNvSpPr txBox="1"/>
          <p:nvPr/>
        </p:nvSpPr>
        <p:spPr>
          <a:xfrm>
            <a:off x="883919" y="6414760"/>
            <a:ext cx="2651762" cy="248305"/>
          </a:xfrm>
          <a:prstGeom prst="rect">
            <a:avLst/>
          </a:prstGeom>
          <a:ln w="12700">
            <a:miter lim="400000"/>
          </a:ln>
        </p:spPr>
        <p:txBody>
          <a:bodyPr lIns="45719" rIns="45719" anchor="ctr">
            <a:spAutoFit/>
          </a:bodyPr>
          <a:lstStyle>
            <a:lvl1pPr>
              <a:defRPr sz="1200">
                <a:solidFill>
                  <a:srgbClr val="888888"/>
                </a:solidFill>
              </a:defRPr>
            </a:lvl1pPr>
          </a:lstStyle>
          <a:p>
            <a:r>
              <a:t>10/24/2024</a:t>
            </a:r>
          </a:p>
        </p:txBody>
      </p:sp>
      <p:sp>
        <p:nvSpPr>
          <p:cNvPr id="243" name="Slide Number Placeholder 4"/>
          <p:cNvSpPr txBox="1"/>
          <p:nvPr>
            <p:ph type="sldNum" sz="quarter" idx="2"/>
          </p:nvPr>
        </p:nvSpPr>
        <p:spPr>
          <a:xfrm>
            <a:off x="11095176" y="6414760"/>
            <a:ext cx="258624" cy="248305"/>
          </a:xfrm>
          <a:prstGeom prst="rect">
            <a:avLst/>
          </a:prstGeom>
        </p:spPr>
        <p:txBody>
          <a:bodyPr/>
          <a:lstStyle/>
          <a:p>
            <a:fld id="{86CB4B4D-7CA3-9044-876B-883B54F8677D}" type="slidenum">
              <a:rPr/>
            </a:fld>
            <a:endParaRPr/>
          </a:p>
        </p:txBody>
      </p:sp>
      <p:pic>
        <p:nvPicPr>
          <p:cNvPr id="244" name="Picture 6" descr="Picture 6"/>
          <p:cNvPicPr>
            <a:picLocks noChangeAspect="1"/>
          </p:cNvPicPr>
          <p:nvPr/>
        </p:nvPicPr>
        <p:blipFill>
          <a:blip r:embed="rId1"/>
          <a:stretch>
            <a:fillRect/>
          </a:stretch>
        </p:blipFill>
        <p:spPr>
          <a:xfrm>
            <a:off x="1990165" y="1617225"/>
            <a:ext cx="8077201" cy="5063909"/>
          </a:xfrm>
          <a:prstGeom prst="rect">
            <a:avLst/>
          </a:prstGeom>
          <a:ln w="12700">
            <a:miter lim="400000"/>
            <a:headEnd/>
            <a:tailEnd/>
          </a:ln>
        </p:spPr>
      </p:pic>
    </p:spTree>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Title 1"/>
          <p:cNvSpPr txBox="1"/>
          <p:nvPr>
            <p:ph type="title"/>
          </p:nvPr>
        </p:nvSpPr>
        <p:spPr>
          <a:xfrm>
            <a:off x="838200" y="365125"/>
            <a:ext cx="10515600" cy="746500"/>
          </a:xfrm>
          <a:prstGeom prst="rect">
            <a:avLst/>
          </a:prstGeom>
        </p:spPr>
        <p:txBody>
          <a:bodyPr/>
          <a:lstStyle>
            <a:lvl1pPr algn="ctr">
              <a:defRPr sz="3200"/>
            </a:lvl1pPr>
          </a:lstStyle>
          <a:p>
            <a:r>
              <a:t>System Design – Facial expression Module</a:t>
            </a:r>
          </a:p>
        </p:txBody>
      </p:sp>
      <p:sp>
        <p:nvSpPr>
          <p:cNvPr id="247" name="Content Placeholder 2"/>
          <p:cNvSpPr txBox="1"/>
          <p:nvPr>
            <p:ph type="body" idx="1"/>
          </p:nvPr>
        </p:nvSpPr>
        <p:spPr>
          <a:xfrm>
            <a:off x="445769" y="1111624"/>
            <a:ext cx="10908032" cy="5190566"/>
          </a:xfrm>
          <a:prstGeom prst="rect">
            <a:avLst/>
          </a:prstGeom>
        </p:spPr>
        <p:txBody>
          <a:bodyPr/>
          <a:lstStyle>
            <a:lvl1pPr marL="0" indent="0">
              <a:buSzTx/>
              <a:buNone/>
            </a:lvl1pPr>
          </a:lstStyle>
          <a:p>
            <a:r>
              <a:t>3. Activity diagram</a:t>
            </a:r>
          </a:p>
        </p:txBody>
      </p:sp>
      <p:sp>
        <p:nvSpPr>
          <p:cNvPr id="248" name="Date Placeholder 3"/>
          <p:cNvSpPr txBox="1"/>
          <p:nvPr/>
        </p:nvSpPr>
        <p:spPr>
          <a:xfrm>
            <a:off x="883919" y="6414760"/>
            <a:ext cx="2651762" cy="248305"/>
          </a:xfrm>
          <a:prstGeom prst="rect">
            <a:avLst/>
          </a:prstGeom>
          <a:ln w="12700">
            <a:miter lim="400000"/>
          </a:ln>
        </p:spPr>
        <p:txBody>
          <a:bodyPr lIns="45719" rIns="45719" anchor="ctr">
            <a:spAutoFit/>
          </a:bodyPr>
          <a:lstStyle>
            <a:lvl1pPr>
              <a:defRPr sz="1200">
                <a:solidFill>
                  <a:srgbClr val="888888"/>
                </a:solidFill>
              </a:defRPr>
            </a:lvl1pPr>
          </a:lstStyle>
          <a:p>
            <a:r>
              <a:t>10/24/2024</a:t>
            </a:r>
          </a:p>
        </p:txBody>
      </p:sp>
      <p:sp>
        <p:nvSpPr>
          <p:cNvPr id="249" name="Slide Number Placeholder 4"/>
          <p:cNvSpPr txBox="1"/>
          <p:nvPr>
            <p:ph type="sldNum" sz="quarter" idx="2"/>
          </p:nvPr>
        </p:nvSpPr>
        <p:spPr>
          <a:xfrm>
            <a:off x="11095176" y="6414760"/>
            <a:ext cx="258624" cy="248305"/>
          </a:xfrm>
          <a:prstGeom prst="rect">
            <a:avLst/>
          </a:prstGeom>
        </p:spPr>
        <p:txBody>
          <a:bodyPr/>
          <a:lstStyle/>
          <a:p>
            <a:fld id="{86CB4B4D-7CA3-9044-876B-883B54F8677D}" type="slidenum">
              <a:rPr/>
            </a:fld>
            <a:endParaRPr/>
          </a:p>
        </p:txBody>
      </p:sp>
      <p:pic>
        <p:nvPicPr>
          <p:cNvPr id="250" name="Picture 6" descr="Picture 6"/>
          <p:cNvPicPr>
            <a:picLocks noChangeAspect="1"/>
          </p:cNvPicPr>
          <p:nvPr/>
        </p:nvPicPr>
        <p:blipFill>
          <a:blip r:embed="rId1"/>
          <a:stretch>
            <a:fillRect/>
          </a:stretch>
        </p:blipFill>
        <p:spPr>
          <a:xfrm>
            <a:off x="5150554" y="1111624"/>
            <a:ext cx="5633987" cy="5746375"/>
          </a:xfrm>
          <a:prstGeom prst="rect">
            <a:avLst/>
          </a:prstGeom>
          <a:ln w="12700">
            <a:miter lim="400000"/>
            <a:headEnd/>
            <a:tailEnd/>
          </a:ln>
        </p:spPr>
      </p:pic>
    </p:spTree>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Title 1"/>
          <p:cNvSpPr txBox="1"/>
          <p:nvPr>
            <p:ph type="title"/>
          </p:nvPr>
        </p:nvSpPr>
        <p:spPr>
          <a:xfrm>
            <a:off x="838200" y="365125"/>
            <a:ext cx="10515600" cy="746500"/>
          </a:xfrm>
          <a:prstGeom prst="rect">
            <a:avLst/>
          </a:prstGeom>
        </p:spPr>
        <p:txBody>
          <a:bodyPr/>
          <a:lstStyle>
            <a:lvl1pPr algn="ctr">
              <a:defRPr sz="3200" u="sng"/>
            </a:lvl1pPr>
          </a:lstStyle>
          <a:p>
            <a:r>
              <a:t>System Design – Recommendation Module</a:t>
            </a:r>
          </a:p>
        </p:txBody>
      </p:sp>
      <p:sp>
        <p:nvSpPr>
          <p:cNvPr id="253" name="Content Placeholder 2"/>
          <p:cNvSpPr txBox="1"/>
          <p:nvPr>
            <p:ph type="body" idx="1"/>
          </p:nvPr>
        </p:nvSpPr>
        <p:spPr>
          <a:xfrm>
            <a:off x="445769" y="1111624"/>
            <a:ext cx="10908032" cy="5190566"/>
          </a:xfrm>
          <a:prstGeom prst="rect">
            <a:avLst/>
          </a:prstGeom>
        </p:spPr>
        <p:txBody>
          <a:bodyPr/>
          <a:lstStyle>
            <a:lvl1pPr marL="0" indent="0">
              <a:buSzTx/>
              <a:buNone/>
            </a:lvl1pPr>
          </a:lstStyle>
          <a:p>
            <a:r>
              <a:t>1. Use-case diagram</a:t>
            </a:r>
          </a:p>
        </p:txBody>
      </p:sp>
      <p:sp>
        <p:nvSpPr>
          <p:cNvPr id="254" name="Date Placeholder 3"/>
          <p:cNvSpPr txBox="1"/>
          <p:nvPr/>
        </p:nvSpPr>
        <p:spPr>
          <a:xfrm>
            <a:off x="883919" y="6414760"/>
            <a:ext cx="2651762" cy="248305"/>
          </a:xfrm>
          <a:prstGeom prst="rect">
            <a:avLst/>
          </a:prstGeom>
          <a:ln w="12700">
            <a:miter lim="400000"/>
          </a:ln>
        </p:spPr>
        <p:txBody>
          <a:bodyPr lIns="45719" rIns="45719" anchor="ctr">
            <a:spAutoFit/>
          </a:bodyPr>
          <a:lstStyle>
            <a:lvl1pPr>
              <a:defRPr sz="1200">
                <a:solidFill>
                  <a:srgbClr val="888888"/>
                </a:solidFill>
              </a:defRPr>
            </a:lvl1pPr>
          </a:lstStyle>
          <a:p>
            <a:r>
              <a:t>10/24/2024</a:t>
            </a:r>
          </a:p>
        </p:txBody>
      </p:sp>
      <p:sp>
        <p:nvSpPr>
          <p:cNvPr id="255" name="Slide Number Placeholder 4"/>
          <p:cNvSpPr txBox="1"/>
          <p:nvPr>
            <p:ph type="sldNum" sz="quarter" idx="2"/>
          </p:nvPr>
        </p:nvSpPr>
        <p:spPr>
          <a:xfrm>
            <a:off x="11095176" y="6414760"/>
            <a:ext cx="258624" cy="248305"/>
          </a:xfrm>
          <a:prstGeom prst="rect">
            <a:avLst/>
          </a:prstGeom>
        </p:spPr>
        <p:txBody>
          <a:bodyPr/>
          <a:lstStyle/>
          <a:p>
            <a:fld id="{86CB4B4D-7CA3-9044-876B-883B54F8677D}" type="slidenum">
              <a:rPr/>
            </a:fld>
            <a:endParaRPr/>
          </a:p>
        </p:txBody>
      </p:sp>
      <p:pic>
        <p:nvPicPr>
          <p:cNvPr id="256" name="Picture 7" descr="Picture 7"/>
          <p:cNvPicPr>
            <a:picLocks noChangeAspect="1"/>
          </p:cNvPicPr>
          <p:nvPr/>
        </p:nvPicPr>
        <p:blipFill>
          <a:blip r:embed="rId1"/>
          <a:stretch>
            <a:fillRect/>
          </a:stretch>
        </p:blipFill>
        <p:spPr>
          <a:xfrm>
            <a:off x="702609" y="1681161"/>
            <a:ext cx="10248901" cy="4857751"/>
          </a:xfrm>
          <a:prstGeom prst="rect">
            <a:avLst/>
          </a:prstGeom>
          <a:ln w="12700">
            <a:miter lim="400000"/>
            <a:headEnd/>
            <a:tailEnd/>
          </a:ln>
        </p:spPr>
      </p:pic>
    </p:spTree>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 name="Title 1"/>
          <p:cNvSpPr txBox="1"/>
          <p:nvPr>
            <p:ph type="title"/>
          </p:nvPr>
        </p:nvSpPr>
        <p:spPr>
          <a:xfrm>
            <a:off x="838200" y="365125"/>
            <a:ext cx="10515600" cy="746500"/>
          </a:xfrm>
          <a:prstGeom prst="rect">
            <a:avLst/>
          </a:prstGeom>
        </p:spPr>
        <p:txBody>
          <a:bodyPr/>
          <a:lstStyle>
            <a:lvl1pPr algn="ctr">
              <a:defRPr sz="3200"/>
            </a:lvl1pPr>
          </a:lstStyle>
          <a:p>
            <a:r>
              <a:t>System Design – Recommendation Module</a:t>
            </a:r>
          </a:p>
        </p:txBody>
      </p:sp>
      <p:sp>
        <p:nvSpPr>
          <p:cNvPr id="259" name="Content Placeholder 2"/>
          <p:cNvSpPr txBox="1"/>
          <p:nvPr>
            <p:ph type="body" idx="1"/>
          </p:nvPr>
        </p:nvSpPr>
        <p:spPr>
          <a:xfrm>
            <a:off x="445769" y="1111624"/>
            <a:ext cx="10908032" cy="5190566"/>
          </a:xfrm>
          <a:prstGeom prst="rect">
            <a:avLst/>
          </a:prstGeom>
        </p:spPr>
        <p:txBody>
          <a:bodyPr/>
          <a:lstStyle>
            <a:lvl1pPr marL="0" indent="0">
              <a:buSzTx/>
              <a:buNone/>
            </a:lvl1pPr>
          </a:lstStyle>
          <a:p>
            <a:r>
              <a:t>2. Class diagram</a:t>
            </a:r>
          </a:p>
        </p:txBody>
      </p:sp>
      <p:sp>
        <p:nvSpPr>
          <p:cNvPr id="260" name="Date Placeholder 3"/>
          <p:cNvSpPr txBox="1"/>
          <p:nvPr/>
        </p:nvSpPr>
        <p:spPr>
          <a:xfrm>
            <a:off x="883919" y="6414760"/>
            <a:ext cx="2651762" cy="248305"/>
          </a:xfrm>
          <a:prstGeom prst="rect">
            <a:avLst/>
          </a:prstGeom>
          <a:ln w="12700">
            <a:miter lim="400000"/>
          </a:ln>
        </p:spPr>
        <p:txBody>
          <a:bodyPr lIns="45719" rIns="45719" anchor="ctr">
            <a:spAutoFit/>
          </a:bodyPr>
          <a:lstStyle>
            <a:lvl1pPr>
              <a:defRPr sz="1200">
                <a:solidFill>
                  <a:srgbClr val="888888"/>
                </a:solidFill>
              </a:defRPr>
            </a:lvl1pPr>
          </a:lstStyle>
          <a:p>
            <a:r>
              <a:t>10/24/2024</a:t>
            </a:r>
          </a:p>
        </p:txBody>
      </p:sp>
      <p:sp>
        <p:nvSpPr>
          <p:cNvPr id="261" name="Slide Number Placeholder 4"/>
          <p:cNvSpPr txBox="1"/>
          <p:nvPr>
            <p:ph type="sldNum" sz="quarter" idx="2"/>
          </p:nvPr>
        </p:nvSpPr>
        <p:spPr>
          <a:xfrm>
            <a:off x="11095176" y="6414760"/>
            <a:ext cx="258624" cy="248305"/>
          </a:xfrm>
          <a:prstGeom prst="rect">
            <a:avLst/>
          </a:prstGeom>
        </p:spPr>
        <p:txBody>
          <a:bodyPr/>
          <a:lstStyle/>
          <a:p>
            <a:fld id="{86CB4B4D-7CA3-9044-876B-883B54F8677D}" type="slidenum">
              <a:rPr/>
            </a:fld>
            <a:endParaRPr/>
          </a:p>
        </p:txBody>
      </p:sp>
      <p:pic>
        <p:nvPicPr>
          <p:cNvPr id="262" name="Picture 6" descr="Picture 6"/>
          <p:cNvPicPr>
            <a:picLocks noChangeAspect="1"/>
          </p:cNvPicPr>
          <p:nvPr/>
        </p:nvPicPr>
        <p:blipFill>
          <a:blip r:embed="rId1"/>
          <a:stretch>
            <a:fillRect/>
          </a:stretch>
        </p:blipFill>
        <p:spPr>
          <a:xfrm>
            <a:off x="1488141" y="1577787"/>
            <a:ext cx="9018494" cy="5280213"/>
          </a:xfrm>
          <a:prstGeom prst="rect">
            <a:avLst/>
          </a:prstGeom>
          <a:ln w="12700">
            <a:miter lim="400000"/>
            <a:headEnd/>
            <a:tailEnd/>
          </a:ln>
        </p:spPr>
      </p:pic>
    </p:spTree>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 name="Title 1"/>
          <p:cNvSpPr txBox="1"/>
          <p:nvPr>
            <p:ph type="title"/>
          </p:nvPr>
        </p:nvSpPr>
        <p:spPr>
          <a:xfrm>
            <a:off x="838200" y="365125"/>
            <a:ext cx="10515600" cy="746500"/>
          </a:xfrm>
          <a:prstGeom prst="rect">
            <a:avLst/>
          </a:prstGeom>
        </p:spPr>
        <p:txBody>
          <a:bodyPr/>
          <a:lstStyle>
            <a:lvl1pPr algn="ctr">
              <a:defRPr sz="3200"/>
            </a:lvl1pPr>
          </a:lstStyle>
          <a:p>
            <a:r>
              <a:t>System Design – Recommendation Module</a:t>
            </a:r>
          </a:p>
        </p:txBody>
      </p:sp>
      <p:sp>
        <p:nvSpPr>
          <p:cNvPr id="265" name="Content Placeholder 2"/>
          <p:cNvSpPr txBox="1"/>
          <p:nvPr>
            <p:ph type="body" idx="1"/>
          </p:nvPr>
        </p:nvSpPr>
        <p:spPr>
          <a:xfrm>
            <a:off x="445769" y="1111624"/>
            <a:ext cx="10908032" cy="5190566"/>
          </a:xfrm>
          <a:prstGeom prst="rect">
            <a:avLst/>
          </a:prstGeom>
        </p:spPr>
        <p:txBody>
          <a:bodyPr/>
          <a:lstStyle>
            <a:lvl1pPr marL="0" indent="0">
              <a:buSzTx/>
              <a:buNone/>
            </a:lvl1pPr>
          </a:lstStyle>
          <a:p>
            <a:r>
              <a:t>3. Activity diagram</a:t>
            </a:r>
          </a:p>
        </p:txBody>
      </p:sp>
      <p:sp>
        <p:nvSpPr>
          <p:cNvPr id="266" name="Date Placeholder 3"/>
          <p:cNvSpPr txBox="1"/>
          <p:nvPr/>
        </p:nvSpPr>
        <p:spPr>
          <a:xfrm>
            <a:off x="883919" y="6414760"/>
            <a:ext cx="2651762" cy="248305"/>
          </a:xfrm>
          <a:prstGeom prst="rect">
            <a:avLst/>
          </a:prstGeom>
          <a:ln w="12700">
            <a:miter lim="400000"/>
          </a:ln>
        </p:spPr>
        <p:txBody>
          <a:bodyPr lIns="45719" rIns="45719" anchor="ctr">
            <a:spAutoFit/>
          </a:bodyPr>
          <a:lstStyle>
            <a:lvl1pPr>
              <a:defRPr sz="1200">
                <a:solidFill>
                  <a:srgbClr val="888888"/>
                </a:solidFill>
              </a:defRPr>
            </a:lvl1pPr>
          </a:lstStyle>
          <a:p>
            <a:r>
              <a:t>10/24/2024</a:t>
            </a:r>
          </a:p>
        </p:txBody>
      </p:sp>
      <p:sp>
        <p:nvSpPr>
          <p:cNvPr id="267" name="Slide Number Placeholder 4"/>
          <p:cNvSpPr txBox="1"/>
          <p:nvPr>
            <p:ph type="sldNum" sz="quarter" idx="2"/>
          </p:nvPr>
        </p:nvSpPr>
        <p:spPr>
          <a:xfrm>
            <a:off x="11095176" y="6414760"/>
            <a:ext cx="258624" cy="248305"/>
          </a:xfrm>
          <a:prstGeom prst="rect">
            <a:avLst/>
          </a:prstGeom>
        </p:spPr>
        <p:txBody>
          <a:bodyPr/>
          <a:lstStyle/>
          <a:p>
            <a:fld id="{86CB4B4D-7CA3-9044-876B-883B54F8677D}" type="slidenum">
              <a:rPr/>
            </a:fld>
            <a:endParaRPr/>
          </a:p>
        </p:txBody>
      </p:sp>
      <p:pic>
        <p:nvPicPr>
          <p:cNvPr id="268" name="Picture 7" descr="Picture 7"/>
          <p:cNvPicPr>
            <a:picLocks noChangeAspect="1"/>
          </p:cNvPicPr>
          <p:nvPr/>
        </p:nvPicPr>
        <p:blipFill>
          <a:blip r:embed="rId1"/>
          <a:stretch>
            <a:fillRect/>
          </a:stretch>
        </p:blipFill>
        <p:spPr>
          <a:xfrm>
            <a:off x="0" y="2079812"/>
            <a:ext cx="12192000" cy="3406589"/>
          </a:xfrm>
          <a:prstGeom prst="rect">
            <a:avLst/>
          </a:prstGeom>
          <a:ln w="12700">
            <a:miter lim="400000"/>
            <a:headEnd/>
            <a:tailEnd/>
          </a:ln>
        </p:spPr>
      </p:pic>
    </p:spTree>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 name="Title 1"/>
          <p:cNvSpPr txBox="1"/>
          <p:nvPr>
            <p:ph type="title"/>
          </p:nvPr>
        </p:nvSpPr>
        <p:spPr>
          <a:xfrm>
            <a:off x="838200" y="365125"/>
            <a:ext cx="10515600" cy="746500"/>
          </a:xfrm>
          <a:prstGeom prst="rect">
            <a:avLst/>
          </a:prstGeom>
        </p:spPr>
        <p:txBody>
          <a:bodyPr/>
          <a:lstStyle>
            <a:lvl1pPr algn="ctr">
              <a:defRPr sz="3200"/>
            </a:lvl1pPr>
          </a:lstStyle>
          <a:p>
            <a:r>
              <a:t>Dependency of Modules</a:t>
            </a:r>
          </a:p>
        </p:txBody>
      </p:sp>
      <p:sp>
        <p:nvSpPr>
          <p:cNvPr id="343" name="Content Placeholder 2"/>
          <p:cNvSpPr txBox="1"/>
          <p:nvPr>
            <p:ph type="body" idx="1"/>
          </p:nvPr>
        </p:nvSpPr>
        <p:spPr>
          <a:xfrm>
            <a:off x="445769" y="1111624"/>
            <a:ext cx="10908032" cy="5190566"/>
          </a:xfrm>
          <a:prstGeom prst="rect">
            <a:avLst/>
          </a:prstGeom>
        </p:spPr>
        <p:txBody>
          <a:bodyPr/>
          <a:lstStyle/>
          <a:p>
            <a:pPr algn="just">
              <a:buFontTx/>
              <a:buChar char="❑"/>
              <a:defRPr sz="2600"/>
            </a:pPr>
            <a:r>
              <a:t> </a:t>
            </a:r>
            <a:r>
              <a:rPr b="1"/>
              <a:t>Quiz → Recommendation</a:t>
            </a:r>
            <a:r>
              <a:t>: Quiz results provide the foundation for personalized treatment recommendations.</a:t>
            </a:r>
          </a:p>
          <a:p>
            <a:pPr algn="just">
              <a:buFontTx/>
              <a:buChar char="❑"/>
              <a:defRPr sz="2600"/>
            </a:pPr>
            <a:r>
              <a:t> </a:t>
            </a:r>
            <a:r>
              <a:rPr b="1"/>
              <a:t>Facial Expression Analysis → Recommendation</a:t>
            </a:r>
            <a:r>
              <a:t>: Refines diagnosis for more accurate suggestions.</a:t>
            </a:r>
          </a:p>
          <a:p>
            <a:pPr algn="just">
              <a:buFontTx/>
              <a:buChar char="❑"/>
              <a:defRPr sz="2600"/>
            </a:pPr>
            <a:r>
              <a:t> </a:t>
            </a:r>
            <a:r>
              <a:rPr b="1"/>
              <a:t>Recommendation Module</a:t>
            </a:r>
            <a:r>
              <a:t>: Relies on combined inputs from Quiz and Facial Analysis to suggest clinics and treatments</a:t>
            </a:r>
          </a:p>
          <a:p>
            <a:pPr algn="just">
              <a:buFontTx/>
              <a:buChar char="❑"/>
              <a:defRPr sz="2600"/>
            </a:pPr>
          </a:p>
          <a:p>
            <a:pPr algn="just">
              <a:buFontTx/>
              <a:buChar char="❑"/>
              <a:defRPr sz="2600"/>
            </a:pPr>
            <a:r>
              <a:t>All of them are dependent upon the inputs received from user through quiz inputs and video/image.</a:t>
            </a:r>
          </a:p>
        </p:txBody>
      </p:sp>
      <p:sp>
        <p:nvSpPr>
          <p:cNvPr id="344" name="Date Placeholder 3"/>
          <p:cNvSpPr txBox="1"/>
          <p:nvPr/>
        </p:nvSpPr>
        <p:spPr>
          <a:xfrm>
            <a:off x="883919" y="6414760"/>
            <a:ext cx="2651762" cy="248305"/>
          </a:xfrm>
          <a:prstGeom prst="rect">
            <a:avLst/>
          </a:prstGeom>
          <a:ln w="12700">
            <a:miter lim="400000"/>
          </a:ln>
        </p:spPr>
        <p:txBody>
          <a:bodyPr lIns="45719" rIns="45719" anchor="ctr">
            <a:spAutoFit/>
          </a:bodyPr>
          <a:lstStyle>
            <a:lvl1pPr>
              <a:defRPr sz="1200">
                <a:solidFill>
                  <a:srgbClr val="888888"/>
                </a:solidFill>
              </a:defRPr>
            </a:lvl1pPr>
          </a:lstStyle>
          <a:p>
            <a:r>
              <a:t>10/24/2024</a:t>
            </a:r>
          </a:p>
        </p:txBody>
      </p:sp>
      <p:sp>
        <p:nvSpPr>
          <p:cNvPr id="345" name="Slide Number Placeholder 4"/>
          <p:cNvSpPr txBox="1"/>
          <p:nvPr>
            <p:ph type="sldNum" sz="quarter" idx="2"/>
          </p:nvPr>
        </p:nvSpPr>
        <p:spPr>
          <a:xfrm>
            <a:off x="11095176" y="6414760"/>
            <a:ext cx="258624" cy="248305"/>
          </a:xfrm>
          <a:prstGeom prst="rect">
            <a:avLst/>
          </a:prstGeom>
        </p:spPr>
        <p:txBody>
          <a:bodyPr/>
          <a:lstStyle/>
          <a:p>
            <a:fld id="{86CB4B4D-7CA3-9044-876B-883B54F8677D}" type="slidenum">
              <a:rPr/>
            </a:fld>
            <a:endParaRPr/>
          </a:p>
        </p:txBody>
      </p:sp>
    </p:spTree>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7" name="Title 1"/>
          <p:cNvSpPr txBox="1"/>
          <p:nvPr>
            <p:ph type="title"/>
          </p:nvPr>
        </p:nvSpPr>
        <p:spPr>
          <a:prstGeom prst="rect">
            <a:avLst/>
          </a:prstGeom>
        </p:spPr>
        <p:txBody>
          <a:bodyPr/>
          <a:lstStyle/>
          <a:p>
            <a:r>
              <a:t>Future Aspects</a:t>
            </a:r>
          </a:p>
        </p:txBody>
      </p:sp>
      <p:sp>
        <p:nvSpPr>
          <p:cNvPr id="348" name="Content Placeholder 2"/>
          <p:cNvSpPr txBox="1"/>
          <p:nvPr>
            <p:ph type="body" idx="1"/>
          </p:nvPr>
        </p:nvSpPr>
        <p:spPr>
          <a:prstGeom prst="rect">
            <a:avLst/>
          </a:prstGeom>
        </p:spPr>
        <p:txBody>
          <a:bodyPr/>
          <a:lstStyle/>
          <a:p>
            <a:pPr marL="226060" indent="-226060" algn="just" defTabSz="905510">
              <a:lnSpc>
                <a:spcPct val="81000"/>
              </a:lnSpc>
              <a:spcBef>
                <a:spcPts val="900"/>
              </a:spcBef>
              <a:buFontTx/>
              <a:buChar char="❑"/>
              <a:defRPr sz="2770"/>
            </a:pPr>
            <a:r>
              <a:t> Future Integrations</a:t>
            </a:r>
          </a:p>
          <a:p>
            <a:pPr marL="226060" indent="-226060" algn="just" defTabSz="905510">
              <a:lnSpc>
                <a:spcPct val="81000"/>
              </a:lnSpc>
              <a:spcBef>
                <a:spcPts val="900"/>
              </a:spcBef>
              <a:buFontTx/>
              <a:buChar char="➢"/>
              <a:defRPr sz="2575"/>
            </a:pPr>
            <a:r>
              <a:t> We may use the more advanced models for our tasks or we aim to optimize the current processes but identifying more robust techniques.</a:t>
            </a:r>
          </a:p>
          <a:p>
            <a:pPr marL="0" indent="0" algn="just" defTabSz="905510">
              <a:lnSpc>
                <a:spcPct val="81000"/>
              </a:lnSpc>
              <a:spcBef>
                <a:spcPts val="900"/>
              </a:spcBef>
              <a:buSzTx/>
              <a:buNone/>
              <a:defRPr sz="2375"/>
            </a:pPr>
          </a:p>
          <a:p>
            <a:pPr marL="226060" indent="-226060" algn="just" defTabSz="905510">
              <a:lnSpc>
                <a:spcPct val="81000"/>
              </a:lnSpc>
              <a:spcBef>
                <a:spcPts val="900"/>
              </a:spcBef>
              <a:buFontTx/>
              <a:buChar char="❑"/>
              <a:defRPr sz="2770"/>
            </a:pPr>
            <a:r>
              <a:t> Testing Strategies</a:t>
            </a:r>
          </a:p>
          <a:p>
            <a:pPr marL="226060" indent="-226060" algn="just" defTabSz="905510">
              <a:lnSpc>
                <a:spcPct val="81000"/>
              </a:lnSpc>
              <a:spcBef>
                <a:spcPts val="900"/>
              </a:spcBef>
              <a:buFontTx/>
              <a:buChar char="➢"/>
              <a:defRPr sz="2770"/>
            </a:pPr>
            <a:r>
              <a:t> </a:t>
            </a:r>
            <a:r>
              <a:rPr sz="2575" b="1"/>
              <a:t>Unit testing </a:t>
            </a:r>
            <a:r>
              <a:rPr sz="2575"/>
              <a:t>for Naive Bayes, CNN, and preprocessing tasks.</a:t>
            </a:r>
            <a:endParaRPr sz="2575"/>
          </a:p>
          <a:p>
            <a:pPr marL="226060" indent="-226060" algn="just" defTabSz="905510">
              <a:lnSpc>
                <a:spcPct val="81000"/>
              </a:lnSpc>
              <a:spcBef>
                <a:spcPts val="900"/>
              </a:spcBef>
              <a:buFontTx/>
              <a:buChar char="➢"/>
              <a:defRPr sz="2575"/>
            </a:pPr>
            <a:r>
              <a:t> </a:t>
            </a:r>
            <a:r>
              <a:rPr b="1"/>
              <a:t>Integration testing </a:t>
            </a:r>
            <a:r>
              <a:t>for smooth frontend-backend interactions and accurate real-time processing.</a:t>
            </a:r>
          </a:p>
          <a:p>
            <a:pPr marL="226060" indent="-226060" algn="just" defTabSz="905510">
              <a:lnSpc>
                <a:spcPct val="81000"/>
              </a:lnSpc>
              <a:spcBef>
                <a:spcPts val="900"/>
              </a:spcBef>
              <a:buFontTx/>
              <a:buChar char="➢"/>
              <a:defRPr sz="2575"/>
            </a:pPr>
            <a:r>
              <a:t> </a:t>
            </a:r>
            <a:r>
              <a:rPr b="1"/>
              <a:t>User and performance testing </a:t>
            </a:r>
            <a:r>
              <a:t>for real-time emotion detection, ensuring scalability and low latency.</a:t>
            </a:r>
          </a:p>
        </p:txBody>
      </p:sp>
      <p:sp>
        <p:nvSpPr>
          <p:cNvPr id="349" name="Date Placeholder 3"/>
          <p:cNvSpPr txBox="1"/>
          <p:nvPr/>
        </p:nvSpPr>
        <p:spPr>
          <a:xfrm>
            <a:off x="883919" y="6414760"/>
            <a:ext cx="2651762" cy="248305"/>
          </a:xfrm>
          <a:prstGeom prst="rect">
            <a:avLst/>
          </a:prstGeom>
          <a:ln w="12700">
            <a:miter lim="400000"/>
          </a:ln>
        </p:spPr>
        <p:txBody>
          <a:bodyPr lIns="45719" rIns="45719" anchor="ctr">
            <a:spAutoFit/>
          </a:bodyPr>
          <a:lstStyle>
            <a:lvl1pPr>
              <a:defRPr sz="1200">
                <a:solidFill>
                  <a:srgbClr val="888888"/>
                </a:solidFill>
              </a:defRPr>
            </a:lvl1pPr>
          </a:lstStyle>
          <a:p>
            <a:r>
              <a:t>10/24/2024</a:t>
            </a:r>
          </a:p>
        </p:txBody>
      </p:sp>
      <p:sp>
        <p:nvSpPr>
          <p:cNvPr id="350" name="Slide Number Placeholder 4"/>
          <p:cNvSpPr txBox="1"/>
          <p:nvPr>
            <p:ph type="sldNum" sz="quarter" idx="2"/>
          </p:nvPr>
        </p:nvSpPr>
        <p:spPr>
          <a:xfrm>
            <a:off x="11095176" y="6414760"/>
            <a:ext cx="258624" cy="248305"/>
          </a:xfrm>
          <a:prstGeom prst="rect">
            <a:avLst/>
          </a:prstGeom>
        </p:spPr>
        <p:txBody>
          <a:bodyPr/>
          <a:lstStyle/>
          <a:p>
            <a:fld id="{86CB4B4D-7CA3-9044-876B-883B54F8677D}" type="slidenum">
              <a:rPr/>
            </a:fld>
            <a:endParaRPr/>
          </a:p>
        </p:txBody>
      </p:sp>
    </p:spTree>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2" name="Title 1"/>
          <p:cNvSpPr txBox="1"/>
          <p:nvPr>
            <p:ph type="title"/>
          </p:nvPr>
        </p:nvSpPr>
        <p:spPr>
          <a:prstGeom prst="rect">
            <a:avLst/>
          </a:prstGeom>
        </p:spPr>
        <p:txBody>
          <a:bodyPr/>
          <a:lstStyle/>
          <a:p>
            <a:r>
              <a:t>Future Aspects</a:t>
            </a:r>
          </a:p>
        </p:txBody>
      </p:sp>
      <p:sp>
        <p:nvSpPr>
          <p:cNvPr id="353" name="Content Placeholder 2"/>
          <p:cNvSpPr txBox="1"/>
          <p:nvPr>
            <p:ph type="body" idx="1"/>
          </p:nvPr>
        </p:nvSpPr>
        <p:spPr>
          <a:prstGeom prst="rect">
            <a:avLst/>
          </a:prstGeom>
        </p:spPr>
        <p:txBody>
          <a:bodyPr/>
          <a:lstStyle/>
          <a:p>
            <a:pPr algn="just">
              <a:buFontTx/>
              <a:buChar char="❑"/>
            </a:pPr>
            <a:r>
              <a:t>Deployment Strategies</a:t>
            </a:r>
          </a:p>
          <a:p>
            <a:pPr algn="just">
              <a:buFontTx/>
              <a:buChar char="➢"/>
              <a:defRPr sz="2600"/>
            </a:pPr>
            <a:r>
              <a:t> Start with </a:t>
            </a:r>
            <a:r>
              <a:rPr b="1"/>
              <a:t>local deployment </a:t>
            </a:r>
            <a:r>
              <a:t>for testing.</a:t>
            </a:r>
          </a:p>
          <a:p>
            <a:pPr algn="just">
              <a:buFontTx/>
              <a:buChar char="➢"/>
              <a:defRPr sz="2600"/>
            </a:pPr>
            <a:r>
              <a:t> </a:t>
            </a:r>
            <a:r>
              <a:rPr lang="en-IN"/>
              <a:t>For initial phase, we will deploy react frontend and nodejs backend on ‘Vercel’ and FastApi Backend on ‘Render’.</a:t>
            </a:r>
          </a:p>
          <a:p>
            <a:pPr algn="just">
              <a:buFontTx/>
              <a:buChar char="➢"/>
              <a:defRPr sz="2600" b="1"/>
            </a:pPr>
            <a:r>
              <a:t>Cloud deployment </a:t>
            </a:r>
            <a:r>
              <a:rPr b="0"/>
              <a:t>on AWS</a:t>
            </a:r>
            <a:r>
              <a:rPr lang="en-IN" b="0"/>
              <a:t> EC2(VM)</a:t>
            </a:r>
            <a:r>
              <a:rPr b="0"/>
              <a:t> with Docker for scalability.</a:t>
            </a:r>
            <a:endParaRPr b="0"/>
          </a:p>
          <a:p>
            <a:pPr algn="just">
              <a:buFontTx/>
              <a:buChar char="➢"/>
              <a:defRPr sz="2600"/>
            </a:pPr>
            <a:r>
              <a:t>Ensure data security with encryption, authentication, and role-based access control </a:t>
            </a:r>
            <a:r>
              <a:rPr b="1"/>
              <a:t>(RBAC).</a:t>
            </a:r>
            <a:endParaRPr b="1"/>
          </a:p>
        </p:txBody>
      </p:sp>
      <p:sp>
        <p:nvSpPr>
          <p:cNvPr id="354" name="Date Placeholder 3"/>
          <p:cNvSpPr txBox="1"/>
          <p:nvPr/>
        </p:nvSpPr>
        <p:spPr>
          <a:xfrm>
            <a:off x="883919" y="6414760"/>
            <a:ext cx="2651762" cy="248305"/>
          </a:xfrm>
          <a:prstGeom prst="rect">
            <a:avLst/>
          </a:prstGeom>
          <a:ln w="12700">
            <a:miter lim="400000"/>
          </a:ln>
        </p:spPr>
        <p:txBody>
          <a:bodyPr lIns="45719" rIns="45719" anchor="ctr">
            <a:spAutoFit/>
          </a:bodyPr>
          <a:lstStyle>
            <a:lvl1pPr>
              <a:defRPr sz="1200">
                <a:solidFill>
                  <a:srgbClr val="888888"/>
                </a:solidFill>
              </a:defRPr>
            </a:lvl1pPr>
          </a:lstStyle>
          <a:p>
            <a:r>
              <a:t>10/24/2024</a:t>
            </a:r>
          </a:p>
        </p:txBody>
      </p:sp>
      <p:sp>
        <p:nvSpPr>
          <p:cNvPr id="355" name="Slide Number Placeholder 4"/>
          <p:cNvSpPr txBox="1"/>
          <p:nvPr>
            <p:ph type="sldNum" sz="quarter" idx="2"/>
          </p:nvPr>
        </p:nvSpPr>
        <p:spPr>
          <a:xfrm>
            <a:off x="11095176" y="6414760"/>
            <a:ext cx="258624" cy="248305"/>
          </a:xfrm>
          <a:prstGeom prst="rect">
            <a:avLst/>
          </a:prstGeom>
        </p:spPr>
        <p:txBody>
          <a:bodyPr/>
          <a:lstStyle/>
          <a:p>
            <a:fld id="{86CB4B4D-7CA3-9044-876B-883B54F8677D}" type="slidenum">
              <a:rPr/>
            </a:fld>
            <a:endParaRPr/>
          </a:p>
        </p:txBody>
      </p:sp>
    </p:spTree>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7" name="Title 1"/>
          <p:cNvSpPr txBox="1"/>
          <p:nvPr>
            <p:ph type="title"/>
          </p:nvPr>
        </p:nvSpPr>
        <p:spPr>
          <a:prstGeom prst="rect">
            <a:avLst/>
          </a:prstGeom>
        </p:spPr>
        <p:txBody>
          <a:bodyPr/>
          <a:lstStyle/>
          <a:p>
            <a:r>
              <a:t>Publication details</a:t>
            </a:r>
          </a:p>
        </p:txBody>
      </p:sp>
      <p:sp>
        <p:nvSpPr>
          <p:cNvPr id="358" name="Content Placeholder 2"/>
          <p:cNvSpPr txBox="1"/>
          <p:nvPr>
            <p:ph type="body" idx="1"/>
          </p:nvPr>
        </p:nvSpPr>
        <p:spPr>
          <a:prstGeom prst="rect">
            <a:avLst/>
          </a:prstGeom>
        </p:spPr>
        <p:txBody>
          <a:bodyPr/>
          <a:lstStyle/>
          <a:p>
            <a:pPr algn="just">
              <a:lnSpc>
                <a:spcPct val="81000"/>
              </a:lnSpc>
              <a:buFontTx/>
              <a:buChar char="❑"/>
              <a:defRPr sz="2500"/>
            </a:pPr>
            <a:r>
              <a:t>Details on Literature Review Paper </a:t>
            </a:r>
          </a:p>
          <a:p>
            <a:pPr marL="0" indent="0" algn="just">
              <a:lnSpc>
                <a:spcPct val="81000"/>
              </a:lnSpc>
              <a:buSzTx/>
              <a:buNone/>
              <a:defRPr sz="2500"/>
            </a:pPr>
            <a:r>
              <a:t>The review paper titled </a:t>
            </a:r>
            <a:r>
              <a:rPr b="1"/>
              <a:t>"Depression Detection System using Python"</a:t>
            </a:r>
            <a:r>
              <a:t> examines traditional methods like the PHQ-</a:t>
            </a:r>
            <a:r>
              <a:rPr lang="en-IN"/>
              <a:t>8</a:t>
            </a:r>
            <a:r>
              <a:t> questionnaire, which lack real-time capabilities and emotional analysis. It highlights technological gaps in existing models, such as challenges with class imbalance and accuracy in emotion detection. The paper emphasizes the potential of integrating </a:t>
            </a:r>
            <a:r>
              <a:rPr b="1"/>
              <a:t>Convolutional Neural Networks (CNNs)</a:t>
            </a:r>
            <a:r>
              <a:t> for facial expression analysis and </a:t>
            </a:r>
            <a:r>
              <a:rPr b="1"/>
              <a:t>Naive Bayes</a:t>
            </a:r>
            <a:r>
              <a:t> for quiz-based assessments in automated depression detection. Future improvements in data processing and the integration of psychological and physiological data are recommended to enhance detection accuracy. Ultimately, the paper advocates for a combined approach using quizzes and real-time facial analysis for more effective depression detection.</a:t>
            </a:r>
          </a:p>
        </p:txBody>
      </p:sp>
      <p:sp>
        <p:nvSpPr>
          <p:cNvPr id="359" name="Date Placeholder 3"/>
          <p:cNvSpPr txBox="1"/>
          <p:nvPr/>
        </p:nvSpPr>
        <p:spPr>
          <a:xfrm>
            <a:off x="883919" y="6414760"/>
            <a:ext cx="2651762" cy="248305"/>
          </a:xfrm>
          <a:prstGeom prst="rect">
            <a:avLst/>
          </a:prstGeom>
          <a:ln w="12700">
            <a:miter lim="400000"/>
          </a:ln>
        </p:spPr>
        <p:txBody>
          <a:bodyPr lIns="45719" rIns="45719" anchor="ctr">
            <a:spAutoFit/>
          </a:bodyPr>
          <a:lstStyle>
            <a:lvl1pPr>
              <a:defRPr sz="1200">
                <a:solidFill>
                  <a:srgbClr val="888888"/>
                </a:solidFill>
              </a:defRPr>
            </a:lvl1pPr>
          </a:lstStyle>
          <a:p>
            <a:r>
              <a:t>10/24/2024</a:t>
            </a:r>
          </a:p>
        </p:txBody>
      </p:sp>
      <p:sp>
        <p:nvSpPr>
          <p:cNvPr id="360" name="Slide Number Placeholder 4"/>
          <p:cNvSpPr txBox="1"/>
          <p:nvPr>
            <p:ph type="sldNum" sz="quarter" idx="2"/>
          </p:nvPr>
        </p:nvSpPr>
        <p:spPr>
          <a:xfrm>
            <a:off x="11095176" y="6414760"/>
            <a:ext cx="258624" cy="248305"/>
          </a:xfrm>
          <a:prstGeom prst="rect">
            <a:avLst/>
          </a:prstGeom>
        </p:spPr>
        <p:txBody>
          <a:bodyPr/>
          <a:lstStyle/>
          <a:p>
            <a:fld id="{86CB4B4D-7CA3-9044-876B-883B54F8677D}" type="slidenum">
              <a:rPr/>
            </a:fld>
            <a:endParaRPr/>
          </a:p>
        </p:txBody>
      </p:sp>
    </p:spTree>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2" name="Title 1"/>
          <p:cNvSpPr txBox="1"/>
          <p:nvPr>
            <p:ph type="title"/>
          </p:nvPr>
        </p:nvSpPr>
        <p:spPr>
          <a:prstGeom prst="rect">
            <a:avLst/>
          </a:prstGeom>
        </p:spPr>
        <p:txBody>
          <a:bodyPr/>
          <a:lstStyle/>
          <a:p>
            <a:r>
              <a:t>Publication details</a:t>
            </a:r>
          </a:p>
        </p:txBody>
      </p:sp>
      <p:sp>
        <p:nvSpPr>
          <p:cNvPr id="363" name="Content Placeholder 2"/>
          <p:cNvSpPr txBox="1"/>
          <p:nvPr>
            <p:ph type="body" idx="1"/>
          </p:nvPr>
        </p:nvSpPr>
        <p:spPr>
          <a:prstGeom prst="rect">
            <a:avLst/>
          </a:prstGeom>
        </p:spPr>
        <p:txBody>
          <a:bodyPr/>
          <a:lstStyle/>
          <a:p>
            <a:pPr algn="just">
              <a:lnSpc>
                <a:spcPct val="81000"/>
              </a:lnSpc>
              <a:buFontTx/>
              <a:buChar char="❑"/>
              <a:defRPr sz="2500"/>
            </a:pPr>
            <a:r>
              <a:t>Details of Future planning for Implementation Paper</a:t>
            </a:r>
          </a:p>
          <a:p>
            <a:pPr marL="0" indent="0" algn="just">
              <a:lnSpc>
                <a:spcPct val="81000"/>
              </a:lnSpc>
              <a:buSzTx/>
              <a:buNone/>
              <a:defRPr sz="2500"/>
            </a:pPr>
            <a:r>
              <a:t>The implementation plan for the </a:t>
            </a:r>
            <a:r>
              <a:rPr b="1"/>
              <a:t>Depression Detection System</a:t>
            </a:r>
            <a:r>
              <a:t> includes several key stages. Initially, the focus will be on integrating the </a:t>
            </a:r>
            <a:r>
              <a:rPr b="1"/>
              <a:t>Naive Bayes classifier</a:t>
            </a:r>
            <a:r>
              <a:t> for quiz assessments and the </a:t>
            </a:r>
            <a:r>
              <a:rPr b="1"/>
              <a:t>Convolutional Neural Network (CNN)</a:t>
            </a:r>
            <a:r>
              <a:t> for facial expression analysis using </a:t>
            </a:r>
            <a:r>
              <a:rPr b="1"/>
              <a:t>FastAPI</a:t>
            </a:r>
            <a:r>
              <a:t> for seamless frontend-backend communication. Next, real-time facial analysis will be implemented to provide immediate feedback. The user interface will be developed with </a:t>
            </a:r>
            <a:r>
              <a:rPr b="1"/>
              <a:t>ReactJS</a:t>
            </a:r>
            <a:r>
              <a:t> for a user-friendly experience, while data management will utilize </a:t>
            </a:r>
            <a:r>
              <a:rPr b="1"/>
              <a:t>MongoDB</a:t>
            </a:r>
            <a:r>
              <a:t> to ensure secure storage and privacy. Testing will encompass unit, integration, and user testing, followed by deployment on cloud platforms for scalability. Future enhancements may include integrating wearable health device data and expanding diagnostic capabilities.</a:t>
            </a:r>
          </a:p>
        </p:txBody>
      </p:sp>
      <p:sp>
        <p:nvSpPr>
          <p:cNvPr id="364" name="Date Placeholder 3"/>
          <p:cNvSpPr txBox="1"/>
          <p:nvPr/>
        </p:nvSpPr>
        <p:spPr>
          <a:xfrm>
            <a:off x="883919" y="6414760"/>
            <a:ext cx="2651762" cy="248305"/>
          </a:xfrm>
          <a:prstGeom prst="rect">
            <a:avLst/>
          </a:prstGeom>
          <a:ln w="12700">
            <a:miter lim="400000"/>
          </a:ln>
        </p:spPr>
        <p:txBody>
          <a:bodyPr lIns="45719" rIns="45719" anchor="ctr">
            <a:spAutoFit/>
          </a:bodyPr>
          <a:lstStyle>
            <a:lvl1pPr>
              <a:defRPr sz="1200">
                <a:solidFill>
                  <a:srgbClr val="888888"/>
                </a:solidFill>
              </a:defRPr>
            </a:lvl1pPr>
          </a:lstStyle>
          <a:p>
            <a:r>
              <a:t>10/24/2024</a:t>
            </a:r>
          </a:p>
        </p:txBody>
      </p:sp>
      <p:sp>
        <p:nvSpPr>
          <p:cNvPr id="365" name="Slide Number Placeholder 4"/>
          <p:cNvSpPr txBox="1"/>
          <p:nvPr>
            <p:ph type="sldNum" sz="quarter" idx="2"/>
          </p:nvPr>
        </p:nvSpPr>
        <p:spPr>
          <a:xfrm>
            <a:off x="11095176" y="6414760"/>
            <a:ext cx="258624" cy="248305"/>
          </a:xfrm>
          <a:prstGeom prst="rect">
            <a:avLst/>
          </a:prstGeom>
        </p:spPr>
        <p:txBody>
          <a:bodyPr/>
          <a:lstStyle/>
          <a:p>
            <a:fld id="{86CB4B4D-7CA3-9044-876B-883B54F8677D}" type="slidenum">
              <a:rPr/>
            </a:fld>
            <a:endParaRP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Date Placeholder 1"/>
          <p:cNvSpPr txBox="1"/>
          <p:nvPr/>
        </p:nvSpPr>
        <p:spPr>
          <a:xfrm>
            <a:off x="883919" y="6414760"/>
            <a:ext cx="2651762" cy="248305"/>
          </a:xfrm>
          <a:prstGeom prst="rect">
            <a:avLst/>
          </a:prstGeom>
          <a:ln w="12700">
            <a:miter lim="400000"/>
          </a:ln>
        </p:spPr>
        <p:txBody>
          <a:bodyPr lIns="45719" rIns="45719" anchor="ctr">
            <a:spAutoFit/>
          </a:bodyPr>
          <a:lstStyle>
            <a:lvl1pPr>
              <a:defRPr sz="1200">
                <a:solidFill>
                  <a:srgbClr val="888888"/>
                </a:solidFill>
              </a:defRPr>
            </a:lvl1pPr>
          </a:lstStyle>
          <a:p>
            <a:r>
              <a:t>10/24/2024</a:t>
            </a:r>
          </a:p>
        </p:txBody>
      </p:sp>
      <p:sp>
        <p:nvSpPr>
          <p:cNvPr id="142" name="Slide Number Placeholder 2"/>
          <p:cNvSpPr txBox="1"/>
          <p:nvPr>
            <p:ph type="sldNum" sz="quarter" idx="2"/>
          </p:nvPr>
        </p:nvSpPr>
        <p:spPr>
          <a:xfrm>
            <a:off x="11172418" y="6414760"/>
            <a:ext cx="181383" cy="248305"/>
          </a:xfrm>
          <a:prstGeom prst="rect">
            <a:avLst/>
          </a:prstGeom>
        </p:spPr>
        <p:txBody>
          <a:bodyPr/>
          <a:lstStyle/>
          <a:p>
            <a:fld id="{86CB4B4D-7CA3-9044-876B-883B54F8677D}" type="slidenum">
              <a:rPr/>
            </a:fld>
            <a:endParaRPr/>
          </a:p>
        </p:txBody>
      </p:sp>
      <p:graphicFrame>
        <p:nvGraphicFramePr>
          <p:cNvPr id="143" name="Table 4"/>
          <p:cNvGraphicFramePr/>
          <p:nvPr/>
        </p:nvGraphicFramePr>
        <p:xfrm>
          <a:off x="567160" y="312516"/>
          <a:ext cx="11424210" cy="6147551"/>
        </p:xfrm>
        <a:graphic>
          <a:graphicData uri="http://schemas.openxmlformats.org/drawingml/2006/table">
            <a:tbl>
              <a:tblPr firstRow="1" bandRow="1">
                <a:tableStyleId>{4C3C2611-4C71-4FC5-86AE-919BDF0F9419}</a:tableStyleId>
              </a:tblPr>
              <a:tblGrid>
                <a:gridCol w="1632030"/>
                <a:gridCol w="1632030"/>
                <a:gridCol w="1632030"/>
                <a:gridCol w="1632030"/>
                <a:gridCol w="1632030"/>
                <a:gridCol w="1632030"/>
                <a:gridCol w="1632030"/>
              </a:tblGrid>
              <a:tr h="3440996">
                <a:tc>
                  <a:txBody>
                    <a:bodyPr/>
                    <a:lstStyle/>
                    <a:p>
                      <a:pPr algn="just">
                        <a:defRPr sz="1800" b="0">
                          <a:solidFill>
                            <a:srgbClr val="000000"/>
                          </a:solidFill>
                        </a:defRPr>
                      </a:pPr>
                      <a:r>
                        <a:rPr sz="1100">
                          <a:latin typeface="Times New Roman" panose="02020603050405020304"/>
                          <a:ea typeface="Times New Roman" panose="02020603050405020304"/>
                          <a:cs typeface="Times New Roman" panose="02020603050405020304"/>
                          <a:sym typeface="Times New Roman" panose="02020603050405020304"/>
                        </a:rPr>
                        <a:t>2.</a:t>
                      </a:r>
                      <a:endParaRPr sz="1100">
                        <a:latin typeface="Times New Roman" panose="02020603050405020304"/>
                        <a:ea typeface="Times New Roman" panose="02020603050405020304"/>
                        <a:cs typeface="Times New Roman" panose="02020603050405020304"/>
                        <a:sym typeface="Times New Roman" panose="02020603050405020304"/>
                      </a:endParaRPr>
                    </a:p>
                  </a:txBody>
                  <a:tcPr marL="63500" marR="63500" marT="63500" marB="63500" anchor="t" anchorCtr="0" horzOverflow="overflow"/>
                </a:tc>
                <a:tc>
                  <a:txBody>
                    <a:bodyPr/>
                    <a:lstStyle/>
                    <a:p>
                      <a:pPr algn="just">
                        <a:defRPr sz="1100" b="0">
                          <a:solidFill>
                            <a:srgbClr val="000000"/>
                          </a:solidFill>
                          <a:latin typeface="Times New Roman" panose="02020603050405020304"/>
                          <a:ea typeface="Times New Roman" panose="02020603050405020304"/>
                          <a:cs typeface="Times New Roman" panose="02020603050405020304"/>
                          <a:sym typeface="Times New Roman" panose="02020603050405020304"/>
                        </a:defRPr>
                      </a:pPr>
                      <a:r>
                        <a:t>Ensemble Hybrid Learning Methods for Automated Depression Detection-</a:t>
                      </a:r>
                      <a:endParaRPr sz="3200"/>
                    </a:p>
                    <a:p>
                      <a:pPr algn="just">
                        <a:defRPr sz="1100" b="0">
                          <a:solidFill>
                            <a:srgbClr val="000000"/>
                          </a:solidFill>
                          <a:latin typeface="Times New Roman" panose="02020603050405020304"/>
                          <a:ea typeface="Times New Roman" panose="02020603050405020304"/>
                          <a:cs typeface="Times New Roman" panose="02020603050405020304"/>
                          <a:sym typeface="Times New Roman" panose="02020603050405020304"/>
                        </a:defRPr>
                      </a:pPr>
                      <a:r>
                        <a:t>LunaAnsari,Shaoxiog Ji,ChenQian,Erik Cambria</a:t>
                      </a:r>
                    </a:p>
                  </a:txBody>
                  <a:tcPr marL="63500" marR="63500" marT="63500" marB="63500" anchor="t" anchorCtr="0" horzOverflow="overflow"/>
                </a:tc>
                <a:tc>
                  <a:txBody>
                    <a:bodyPr/>
                    <a:lstStyle/>
                    <a:p>
                      <a:pPr algn="just">
                        <a:defRPr sz="1800" b="0">
                          <a:solidFill>
                            <a:srgbClr val="000000"/>
                          </a:solidFill>
                        </a:defRPr>
                      </a:pPr>
                      <a:r>
                        <a:rPr sz="1100">
                          <a:latin typeface="Times New Roman" panose="02020603050405020304"/>
                          <a:ea typeface="Times New Roman" panose="02020603050405020304"/>
                          <a:cs typeface="Times New Roman" panose="02020603050405020304"/>
                          <a:sym typeface="Times New Roman" panose="02020603050405020304"/>
                        </a:rPr>
                        <a:t>2023 - Journal</a:t>
                      </a:r>
                      <a:endParaRPr sz="1100">
                        <a:latin typeface="Times New Roman" panose="02020603050405020304"/>
                        <a:ea typeface="Times New Roman" panose="02020603050405020304"/>
                        <a:cs typeface="Times New Roman" panose="02020603050405020304"/>
                        <a:sym typeface="Times New Roman" panose="02020603050405020304"/>
                      </a:endParaRPr>
                    </a:p>
                  </a:txBody>
                  <a:tcPr marL="63500" marR="63500" marT="63500" marB="63500" anchor="t" anchorCtr="0" horzOverflow="overflow"/>
                </a:tc>
                <a:tc>
                  <a:txBody>
                    <a:bodyPr/>
                    <a:lstStyle/>
                    <a:p>
                      <a:pPr algn="just">
                        <a:spcBef>
                          <a:spcPts val="1200"/>
                        </a:spcBef>
                        <a:defRPr sz="1100" b="0">
                          <a:solidFill>
                            <a:srgbClr val="000000"/>
                          </a:solidFill>
                          <a:latin typeface="Times New Roman" panose="02020603050405020304"/>
                          <a:ea typeface="Times New Roman" panose="02020603050405020304"/>
                          <a:cs typeface="Times New Roman" panose="02020603050405020304"/>
                          <a:sym typeface="Times New Roman" panose="02020603050405020304"/>
                        </a:defRPr>
                      </a:pPr>
                      <a:r>
                        <a:t>The introduction shines a light on how depression is becoming more common. It might even be one of the biggest health problems by 2030! The text also looks at using language patterns to help figure out if someone has depression automatically, even though there are issues like stigma &amp; misdiagnosis.</a:t>
                      </a:r>
                      <a:endParaRPr sz="3200"/>
                    </a:p>
                    <a:p>
                      <a:pPr algn="l">
                        <a:defRPr sz="3200"/>
                      </a:pPr>
                      <a:br/>
                    </a:p>
                  </a:txBody>
                  <a:tcPr marL="63500" marR="63500" marT="63500" marB="63500" anchor="t" anchorCtr="0" horzOverflow="overflow"/>
                </a:tc>
                <a:tc>
                  <a:txBody>
                    <a:bodyPr/>
                    <a:lstStyle/>
                    <a:p>
                      <a:pPr algn="just">
                        <a:defRPr sz="1800" b="0">
                          <a:solidFill>
                            <a:srgbClr val="000000"/>
                          </a:solidFill>
                        </a:defRPr>
                      </a:pPr>
                      <a:r>
                        <a:rPr sz="1100">
                          <a:latin typeface="Times New Roman" panose="02020603050405020304"/>
                          <a:ea typeface="Times New Roman" panose="02020603050405020304"/>
                          <a:cs typeface="Times New Roman" panose="02020603050405020304"/>
                          <a:sym typeface="Times New Roman" panose="02020603050405020304"/>
                        </a:rPr>
                        <a:t>To improve how we detect depression, future studies should look into fairness, bias, uncertainty, &amp; how we explain the results.</a:t>
                      </a:r>
                      <a:endParaRPr sz="1100">
                        <a:latin typeface="Times New Roman" panose="02020603050405020304"/>
                        <a:ea typeface="Times New Roman" panose="02020603050405020304"/>
                        <a:cs typeface="Times New Roman" panose="02020603050405020304"/>
                        <a:sym typeface="Times New Roman" panose="02020603050405020304"/>
                      </a:endParaRPr>
                    </a:p>
                  </a:txBody>
                  <a:tcPr marL="63500" marR="63500" marT="63500" marB="63500" anchor="t" anchorCtr="0" horzOverflow="overflow"/>
                </a:tc>
                <a:tc>
                  <a:txBody>
                    <a:bodyPr/>
                    <a:lstStyle/>
                    <a:p>
                      <a:pPr algn="just">
                        <a:spcBef>
                          <a:spcPts val="1200"/>
                        </a:spcBef>
                        <a:defRPr sz="1100" b="0">
                          <a:solidFill>
                            <a:srgbClr val="000000"/>
                          </a:solidFill>
                          <a:latin typeface="Times New Roman" panose="02020603050405020304"/>
                          <a:ea typeface="Times New Roman" panose="02020603050405020304"/>
                          <a:cs typeface="Times New Roman" panose="02020603050405020304"/>
                          <a:sym typeface="Times New Roman" panose="02020603050405020304"/>
                        </a:defRPr>
                      </a:pPr>
                      <a:r>
                        <a:t>Think about using POS tags &amp; working on imbalanced datasets. You can also look into how user personalities connect to depression indicators.</a:t>
                      </a:r>
                      <a:endParaRPr sz="3200"/>
                    </a:p>
                    <a:p>
                      <a:pPr algn="l">
                        <a:defRPr sz="3200"/>
                      </a:pPr>
                      <a:br/>
                    </a:p>
                  </a:txBody>
                  <a:tcPr marL="63500" marR="63500" marT="63500" marB="63500" anchor="t" anchorCtr="0" horzOverflow="overflow"/>
                </a:tc>
                <a:tc>
                  <a:txBody>
                    <a:bodyPr/>
                    <a:lstStyle/>
                    <a:p>
                      <a:pPr algn="just">
                        <a:defRPr sz="1100" b="0">
                          <a:solidFill>
                            <a:srgbClr val="000000"/>
                          </a:solidFill>
                          <a:latin typeface="Times New Roman" panose="02020603050405020304"/>
                          <a:ea typeface="Times New Roman" panose="02020603050405020304"/>
                          <a:cs typeface="Times New Roman" panose="02020603050405020304"/>
                          <a:sym typeface="Times New Roman" panose="02020603050405020304"/>
                        </a:defRPr>
                      </a:pPr>
                      <a:r>
                        <a:t>Ensemble models do a better job than hybrid ones for figuring out depression. By using a bunch of different language features, we see an improvement in how effectively we can find signals of depression.</a:t>
                      </a:r>
                      <a:endParaRPr sz="3200"/>
                    </a:p>
                    <a:p>
                      <a:pPr algn="l">
                        <a:defRPr sz="3200"/>
                      </a:pPr>
                      <a:br/>
                      <a:br/>
                    </a:p>
                  </a:txBody>
                  <a:tcPr marL="63500" marR="63500" marT="63500" marB="63500" anchor="t" anchorCtr="0" horzOverflow="overflow"/>
                </a:tc>
              </a:tr>
              <a:tr h="2706554">
                <a:tc>
                  <a:txBody>
                    <a:bodyPr/>
                    <a:lstStyle/>
                    <a:p>
                      <a:pPr algn="just">
                        <a:defRPr sz="1800"/>
                      </a:pPr>
                      <a:r>
                        <a:rPr sz="1100">
                          <a:latin typeface="Times New Roman" panose="02020603050405020304"/>
                          <a:ea typeface="Times New Roman" panose="02020603050405020304"/>
                          <a:cs typeface="Times New Roman" panose="02020603050405020304"/>
                          <a:sym typeface="Times New Roman" panose="02020603050405020304"/>
                        </a:rPr>
                        <a:t>3.</a:t>
                      </a:r>
                      <a:endParaRPr sz="1100">
                        <a:latin typeface="Times New Roman" panose="02020603050405020304"/>
                        <a:ea typeface="Times New Roman" panose="02020603050405020304"/>
                        <a:cs typeface="Times New Roman" panose="02020603050405020304"/>
                        <a:sym typeface="Times New Roman" panose="02020603050405020304"/>
                      </a:endParaRPr>
                    </a:p>
                  </a:txBody>
                  <a:tcPr marL="63500" marR="63500" marT="63500" marB="63500" anchor="t" anchorCtr="0" horzOverflow="overflow"/>
                </a:tc>
                <a:tc>
                  <a:txBody>
                    <a:bodyPr/>
                    <a:lstStyle/>
                    <a:p>
                      <a:pPr algn="just">
                        <a:defRPr sz="1100">
                          <a:latin typeface="Times New Roman" panose="02020603050405020304"/>
                          <a:ea typeface="Times New Roman" panose="02020603050405020304"/>
                          <a:cs typeface="Times New Roman" panose="02020603050405020304"/>
                          <a:sym typeface="Times New Roman" panose="02020603050405020304"/>
                        </a:defRPr>
                      </a:pPr>
                      <a:r>
                        <a:t>Automatic Detection of Depression by Using a Neural Network.-</a:t>
                      </a:r>
                      <a:endParaRPr sz="3200"/>
                    </a:p>
                    <a:p>
                      <a:pPr algn="just">
                        <a:defRPr sz="1100" b="1">
                          <a:latin typeface="Times New Roman" panose="02020603050405020304"/>
                          <a:ea typeface="Times New Roman" panose="02020603050405020304"/>
                          <a:cs typeface="Times New Roman" panose="02020603050405020304"/>
                          <a:sym typeface="Times New Roman" panose="02020603050405020304"/>
                        </a:defRPr>
                      </a:pPr>
                      <a:r>
                        <a:t>Mahsa Raeiati Banadkooki , Corinna Mielke, Klaus-Hendrik Wolf , Reinhold Haux , Michael Marschollek </a:t>
                      </a:r>
                    </a:p>
                  </a:txBody>
                  <a:tcPr marL="63500" marR="63500" marT="63500" marB="63500" anchor="t" anchorCtr="0" horzOverflow="overflow"/>
                </a:tc>
                <a:tc>
                  <a:txBody>
                    <a:bodyPr/>
                    <a:lstStyle/>
                    <a:p>
                      <a:pPr algn="just">
                        <a:defRPr sz="1100">
                          <a:latin typeface="Times New Roman" panose="02020603050405020304"/>
                          <a:ea typeface="Times New Roman" panose="02020603050405020304"/>
                          <a:cs typeface="Times New Roman" panose="02020603050405020304"/>
                          <a:sym typeface="Times New Roman" panose="02020603050405020304"/>
                        </a:defRPr>
                      </a:pPr>
                      <a:r>
                        <a:t>2018 - Journal</a:t>
                      </a:r>
                      <a:endParaRPr sz="3200"/>
                    </a:p>
                    <a:p>
                      <a:pPr algn="l">
                        <a:defRPr sz="3200"/>
                      </a:pPr>
                      <a:br/>
                      <a:br/>
                    </a:p>
                  </a:txBody>
                  <a:tcPr marL="63500" marR="63500" marT="63500" marB="63500" anchor="t" anchorCtr="0" horzOverflow="overflow"/>
                </a:tc>
                <a:tc>
                  <a:txBody>
                    <a:bodyPr/>
                    <a:lstStyle/>
                    <a:p>
                      <a:pPr algn="just">
                        <a:spcBef>
                          <a:spcPts val="1200"/>
                        </a:spcBef>
                        <a:defRPr sz="1800"/>
                      </a:pPr>
                      <a:r>
                        <a:rPr sz="1100">
                          <a:latin typeface="Times New Roman" panose="02020603050405020304"/>
                          <a:ea typeface="Times New Roman" panose="02020603050405020304"/>
                          <a:cs typeface="Times New Roman" panose="02020603050405020304"/>
                          <a:sym typeface="Times New Roman" panose="02020603050405020304"/>
                        </a:rPr>
                        <a:t>The introduction mentions that depression affects over 300 million people worldwide! There’s a big need for better ways to detect it. The authors took the PHQ-9 questionnaire and made it simpler by using PHQ-5. They changed the rules a bit for spotting depression.</a:t>
                      </a:r>
                      <a:endParaRPr sz="1100">
                        <a:latin typeface="Times New Roman" panose="02020603050405020304"/>
                        <a:ea typeface="Times New Roman" panose="02020603050405020304"/>
                        <a:cs typeface="Times New Roman" panose="02020603050405020304"/>
                        <a:sym typeface="Times New Roman" panose="02020603050405020304"/>
                      </a:endParaRPr>
                    </a:p>
                  </a:txBody>
                  <a:tcPr marL="63500" marR="63500" marT="63500" marB="63500" anchor="t" anchorCtr="0" horzOverflow="overflow"/>
                </a:tc>
                <a:tc>
                  <a:txBody>
                    <a:bodyPr/>
                    <a:lstStyle/>
                    <a:p>
                      <a:pPr algn="just">
                        <a:defRPr sz="1800"/>
                      </a:pPr>
                      <a:r>
                        <a:rPr sz="1100">
                          <a:latin typeface="Times New Roman" panose="02020603050405020304"/>
                          <a:ea typeface="Times New Roman" panose="02020603050405020304"/>
                          <a:cs typeface="Times New Roman" panose="02020603050405020304"/>
                          <a:sym typeface="Times New Roman" panose="02020603050405020304"/>
                        </a:rPr>
                        <a:t>This study looks at recent surveys and finds a big gap in automatically spotting depression. The authors have changed the standard cut-off from PHQ-9 to PHQ-5. But they say we need more proof to back this up.</a:t>
                      </a:r>
                      <a:endParaRPr sz="1100">
                        <a:latin typeface="Times New Roman" panose="02020603050405020304"/>
                        <a:ea typeface="Times New Roman" panose="02020603050405020304"/>
                        <a:cs typeface="Times New Roman" panose="02020603050405020304"/>
                        <a:sym typeface="Times New Roman" panose="02020603050405020304"/>
                      </a:endParaRPr>
                    </a:p>
                  </a:txBody>
                  <a:tcPr marL="63500" marR="63500" marT="63500" marB="63500" anchor="t" anchorCtr="0" horzOverflow="overflow"/>
                </a:tc>
                <a:tc>
                  <a:txBody>
                    <a:bodyPr/>
                    <a:lstStyle/>
                    <a:p>
                      <a:pPr algn="just">
                        <a:spcBef>
                          <a:spcPts val="1200"/>
                        </a:spcBef>
                        <a:defRPr sz="1100">
                          <a:latin typeface="Times New Roman" panose="02020603050405020304"/>
                          <a:ea typeface="Times New Roman" panose="02020603050405020304"/>
                          <a:cs typeface="Times New Roman" panose="02020603050405020304"/>
                          <a:sym typeface="Times New Roman" panose="02020603050405020304"/>
                        </a:defRPr>
                      </a:pPr>
                      <a:r>
                        <a:t>In the future, research should focus on better depression detection models. Adding more data, like physiological information, could really help with diagnosis. </a:t>
                      </a:r>
                      <a:endParaRPr sz="3200"/>
                    </a:p>
                    <a:p>
                      <a:pPr algn="l">
                        <a:defRPr sz="3200"/>
                      </a:pPr>
                      <a:br/>
                    </a:p>
                  </a:txBody>
                  <a:tcPr marL="63500" marR="63500" marT="63500" marB="63500" anchor="t" anchorCtr="0" horzOverflow="overflow"/>
                </a:tc>
                <a:tc>
                  <a:txBody>
                    <a:bodyPr/>
                    <a:lstStyle/>
                    <a:p>
                      <a:pPr algn="just">
                        <a:defRPr sz="1100">
                          <a:latin typeface="Times New Roman" panose="02020603050405020304"/>
                          <a:ea typeface="Times New Roman" panose="02020603050405020304"/>
                          <a:cs typeface="Times New Roman" panose="02020603050405020304"/>
                          <a:sym typeface="Times New Roman" panose="02020603050405020304"/>
                        </a:defRPr>
                      </a:pPr>
                      <a:r>
                        <a:t>Neural networks have shown great success too. The PHQ-5 questionnaire, especially with a cut-off score of 8, is quite good at helping identify depression.</a:t>
                      </a:r>
                      <a:endParaRPr sz="3200"/>
                    </a:p>
                    <a:p>
                      <a:pPr algn="l">
                        <a:defRPr sz="3200"/>
                      </a:pPr>
                      <a:br/>
                      <a:br/>
                    </a:p>
                  </a:txBody>
                  <a:tcPr marL="63500" marR="63500" marT="63500" marB="63500" anchor="t" anchorCtr="0" horzOverflow="overflow"/>
                </a:tc>
              </a:tr>
            </a:tbl>
          </a:graphicData>
        </a:graphic>
      </p:graphicFrame>
    </p:spTree>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7" name="Google Shape;252;p54"/>
          <p:cNvSpPr txBox="1"/>
          <p:nvPr/>
        </p:nvSpPr>
        <p:spPr>
          <a:xfrm>
            <a:off x="1172210" y="1341120"/>
            <a:ext cx="10156190" cy="4940935"/>
          </a:xfrm>
          <a:prstGeom prst="rect">
            <a:avLst/>
          </a:prstGeom>
          <a:ln w="12700">
            <a:miter lim="400000"/>
          </a:ln>
        </p:spPr>
        <p:txBody>
          <a:bodyPr lIns="122033" tIns="122033" rIns="122033" bIns="122033">
            <a:noAutofit/>
          </a:bodyPr>
          <a:lstStyle/>
          <a:p>
            <a:pPr defTabSz="1219200">
              <a:lnSpc>
                <a:spcPct val="115000"/>
              </a:lnSpc>
              <a:defRPr sz="1600">
                <a:solidFill>
                  <a:srgbClr val="0D0D0D"/>
                </a:solidFill>
                <a:latin typeface="Times New Roman" panose="02020603050405020304"/>
                <a:ea typeface="Times New Roman" panose="02020603050405020304"/>
                <a:cs typeface="Times New Roman" panose="02020603050405020304"/>
                <a:sym typeface="Times New Roman" panose="02020603050405020304"/>
              </a:defRPr>
            </a:pPr>
            <a:r>
              <a:rPr lang="en-US" altLang="en-US"/>
              <a:t>[1]. L. Mariñelarena Dondena, E. Ferretti, M. Maragoudakis, M. Sapino, and M. Errecalde, "Predicting Depression: A Comparative Study of Machine Learning Approaches Based on Language Usage," Journal, 2017.</a:t>
            </a:r>
            <a:endParaRPr lang="en-US" altLang="en-US"/>
          </a:p>
          <a:p>
            <a:pPr defTabSz="1219200">
              <a:lnSpc>
                <a:spcPct val="115000"/>
              </a:lnSpc>
              <a:defRPr sz="1600">
                <a:solidFill>
                  <a:srgbClr val="0D0D0D"/>
                </a:solidFill>
                <a:latin typeface="Times New Roman" panose="02020603050405020304"/>
                <a:ea typeface="Times New Roman" panose="02020603050405020304"/>
                <a:cs typeface="Times New Roman" panose="02020603050405020304"/>
                <a:sym typeface="Times New Roman" panose="02020603050405020304"/>
              </a:defRPr>
            </a:pPr>
            <a:endParaRPr lang="en-US" altLang="en-US"/>
          </a:p>
          <a:p>
            <a:pPr defTabSz="1219200">
              <a:lnSpc>
                <a:spcPct val="115000"/>
              </a:lnSpc>
              <a:defRPr sz="1600">
                <a:solidFill>
                  <a:srgbClr val="0D0D0D"/>
                </a:solidFill>
                <a:latin typeface="Times New Roman" panose="02020603050405020304"/>
                <a:ea typeface="Times New Roman" panose="02020603050405020304"/>
                <a:cs typeface="Times New Roman" panose="02020603050405020304"/>
                <a:sym typeface="Times New Roman" panose="02020603050405020304"/>
              </a:defRPr>
            </a:pPr>
            <a:r>
              <a:rPr lang="en-US" altLang="en-US"/>
              <a:t>[2]. L. Ansari, S. Ji, C. Qian, and E. Cambria, "Ensemble Hybrid Learning Methods for Automated Depression Detection," Journal, 2023.</a:t>
            </a:r>
            <a:endParaRPr lang="en-US" altLang="en-US"/>
          </a:p>
          <a:p>
            <a:pPr defTabSz="1219200">
              <a:lnSpc>
                <a:spcPct val="115000"/>
              </a:lnSpc>
              <a:defRPr sz="1600">
                <a:solidFill>
                  <a:srgbClr val="0D0D0D"/>
                </a:solidFill>
                <a:latin typeface="Times New Roman" panose="02020603050405020304"/>
                <a:ea typeface="Times New Roman" panose="02020603050405020304"/>
                <a:cs typeface="Times New Roman" panose="02020603050405020304"/>
                <a:sym typeface="Times New Roman" panose="02020603050405020304"/>
              </a:defRPr>
            </a:pPr>
            <a:endParaRPr lang="en-US" altLang="en-US"/>
          </a:p>
          <a:p>
            <a:pPr defTabSz="1219200">
              <a:lnSpc>
                <a:spcPct val="115000"/>
              </a:lnSpc>
              <a:defRPr sz="1600">
                <a:solidFill>
                  <a:srgbClr val="0D0D0D"/>
                </a:solidFill>
                <a:latin typeface="Times New Roman" panose="02020603050405020304"/>
                <a:ea typeface="Times New Roman" panose="02020603050405020304"/>
                <a:cs typeface="Times New Roman" panose="02020603050405020304"/>
                <a:sym typeface="Times New Roman" panose="02020603050405020304"/>
              </a:defRPr>
            </a:pPr>
            <a:r>
              <a:rPr lang="en-US" altLang="en-US"/>
              <a:t>[3]. M. Raeiati Banadkooki, C. Mielke, K.-H. Wolf, R. Haux, and M. Marschollek, "Automatic Detection of Depression by Using a Neural Network," Journal, 2018.</a:t>
            </a:r>
            <a:endParaRPr lang="en-US" altLang="en-US"/>
          </a:p>
          <a:p>
            <a:pPr defTabSz="1219200">
              <a:lnSpc>
                <a:spcPct val="115000"/>
              </a:lnSpc>
              <a:defRPr sz="1600">
                <a:solidFill>
                  <a:srgbClr val="0D0D0D"/>
                </a:solidFill>
                <a:latin typeface="Times New Roman" panose="02020603050405020304"/>
                <a:ea typeface="Times New Roman" panose="02020603050405020304"/>
                <a:cs typeface="Times New Roman" panose="02020603050405020304"/>
                <a:sym typeface="Times New Roman" panose="02020603050405020304"/>
              </a:defRPr>
            </a:pPr>
            <a:endParaRPr lang="en-US" altLang="en-US"/>
          </a:p>
          <a:p>
            <a:pPr defTabSz="1219200">
              <a:lnSpc>
                <a:spcPct val="115000"/>
              </a:lnSpc>
              <a:defRPr sz="1600">
                <a:solidFill>
                  <a:srgbClr val="0D0D0D"/>
                </a:solidFill>
                <a:latin typeface="Times New Roman" panose="02020603050405020304"/>
                <a:ea typeface="Times New Roman" panose="02020603050405020304"/>
                <a:cs typeface="Times New Roman" panose="02020603050405020304"/>
                <a:sym typeface="Times New Roman" panose="02020603050405020304"/>
              </a:defRPr>
            </a:pPr>
            <a:r>
              <a:rPr lang="en-US" altLang="en-US"/>
              <a:t>[4]. U. Chawda and S. Rakesh, "Implementation and Analysis of Depression Detection Model Using Emotion Artificial Intelligence," Journal, 2019.</a:t>
            </a:r>
            <a:endParaRPr lang="en-US" altLang="en-US"/>
          </a:p>
          <a:p>
            <a:pPr defTabSz="1219200">
              <a:lnSpc>
                <a:spcPct val="115000"/>
              </a:lnSpc>
              <a:defRPr sz="1600">
                <a:solidFill>
                  <a:srgbClr val="0D0D0D"/>
                </a:solidFill>
                <a:latin typeface="Times New Roman" panose="02020603050405020304"/>
                <a:ea typeface="Times New Roman" panose="02020603050405020304"/>
                <a:cs typeface="Times New Roman" panose="02020603050405020304"/>
                <a:sym typeface="Times New Roman" panose="02020603050405020304"/>
              </a:defRPr>
            </a:pPr>
            <a:endParaRPr lang="en-US" altLang="en-US"/>
          </a:p>
          <a:p>
            <a:pPr defTabSz="1219200">
              <a:lnSpc>
                <a:spcPct val="115000"/>
              </a:lnSpc>
              <a:defRPr sz="1600">
                <a:solidFill>
                  <a:srgbClr val="0D0D0D"/>
                </a:solidFill>
                <a:latin typeface="Times New Roman" panose="02020603050405020304"/>
                <a:ea typeface="Times New Roman" panose="02020603050405020304"/>
                <a:cs typeface="Times New Roman" panose="02020603050405020304"/>
                <a:sym typeface="Times New Roman" panose="02020603050405020304"/>
              </a:defRPr>
            </a:pPr>
            <a:r>
              <a:rPr lang="en-US" altLang="en-US"/>
              <a:t>[5]. R. Salas-Zárate, G. Alor-Hernández, M. P. Salas-Zárate, M. A. Paredes-Valverde, M. Bustos-López, and J. L. Sánchez-Cervantes, "Depression Detection on Social Media," Journal, 2022.</a:t>
            </a:r>
            <a:endParaRPr lang="en-US" altLang="en-US"/>
          </a:p>
          <a:p>
            <a:pPr defTabSz="1219200">
              <a:lnSpc>
                <a:spcPct val="115000"/>
              </a:lnSpc>
              <a:defRPr sz="1600">
                <a:solidFill>
                  <a:srgbClr val="0D0D0D"/>
                </a:solidFill>
                <a:latin typeface="Times New Roman" panose="02020603050405020304"/>
                <a:ea typeface="Times New Roman" panose="02020603050405020304"/>
                <a:cs typeface="Times New Roman" panose="02020603050405020304"/>
                <a:sym typeface="Times New Roman" panose="02020603050405020304"/>
              </a:defRPr>
            </a:pPr>
            <a:endParaRPr lang="en-US" altLang="en-US"/>
          </a:p>
          <a:p>
            <a:pPr defTabSz="1219200">
              <a:lnSpc>
                <a:spcPct val="115000"/>
              </a:lnSpc>
              <a:defRPr sz="1600">
                <a:solidFill>
                  <a:srgbClr val="0D0D0D"/>
                </a:solidFill>
                <a:latin typeface="Times New Roman" panose="02020603050405020304"/>
                <a:ea typeface="Times New Roman" panose="02020603050405020304"/>
                <a:cs typeface="Times New Roman" panose="02020603050405020304"/>
                <a:sym typeface="Times New Roman" panose="02020603050405020304"/>
              </a:defRPr>
            </a:pPr>
            <a:r>
              <a:rPr lang="en-IN" altLang="en-US"/>
              <a:t>[6] </a:t>
            </a:r>
            <a:r>
              <a:rPr lang="en-US" altLang="en-US"/>
              <a:t>D.-D. Yan, L.-L. Zhao, X.-W. Song, X.-H. Zang, and L.-C. Yang, "Automated Detection of Clinical Depression Based on Convolution Neural Network Model," Journal, 2022</a:t>
            </a:r>
            <a:endParaRPr lang="en-US" altLang="en-US"/>
          </a:p>
        </p:txBody>
      </p:sp>
      <p:sp>
        <p:nvSpPr>
          <p:cNvPr id="368" name="Google Shape;253;p54"/>
          <p:cNvSpPr txBox="1"/>
          <p:nvPr/>
        </p:nvSpPr>
        <p:spPr>
          <a:xfrm>
            <a:off x="1675866" y="451833"/>
            <a:ext cx="4094801" cy="495607"/>
          </a:xfrm>
          <a:prstGeom prst="rect">
            <a:avLst/>
          </a:prstGeom>
          <a:ln w="12700">
            <a:miter lim="400000"/>
          </a:ln>
        </p:spPr>
        <p:txBody>
          <a:bodyPr lIns="44999" tIns="44999" rIns="44999" bIns="44999">
            <a:spAutoFit/>
          </a:bodyPr>
          <a:lstStyle>
            <a:lvl1pPr defTabSz="1219200">
              <a:defRPr sz="3200" b="1">
                <a:solidFill>
                  <a:srgbClr val="002060"/>
                </a:solidFill>
              </a:defRPr>
            </a:lvl1pPr>
          </a:lstStyle>
          <a:p>
            <a:r>
              <a:t>References</a:t>
            </a:r>
          </a:p>
        </p:txBody>
      </p:sp>
    </p:spTree>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0" name="Google Shape;252;p54"/>
          <p:cNvSpPr txBox="1"/>
          <p:nvPr/>
        </p:nvSpPr>
        <p:spPr>
          <a:xfrm>
            <a:off x="1073785" y="1341120"/>
            <a:ext cx="10133330" cy="5136515"/>
          </a:xfrm>
          <a:prstGeom prst="rect">
            <a:avLst/>
          </a:prstGeom>
          <a:ln w="12700">
            <a:miter lim="400000"/>
          </a:ln>
        </p:spPr>
        <p:txBody>
          <a:bodyPr lIns="122033" tIns="122033" rIns="122033" bIns="122033">
            <a:noAutofit/>
          </a:bodyPr>
          <a:lstStyle/>
          <a:p>
            <a:pPr defTabSz="1219200">
              <a:lnSpc>
                <a:spcPct val="115000"/>
              </a:lnSpc>
              <a:defRPr sz="1600">
                <a:solidFill>
                  <a:srgbClr val="0D0D0D"/>
                </a:solidFill>
                <a:latin typeface="Times New Roman" panose="02020603050405020304"/>
                <a:ea typeface="Times New Roman" panose="02020603050405020304"/>
                <a:cs typeface="Times New Roman" panose="02020603050405020304"/>
                <a:sym typeface="Times New Roman" panose="02020603050405020304"/>
              </a:defRPr>
            </a:pPr>
            <a:r>
              <a:rPr lang="en-US" altLang="en-US"/>
              <a:t>[7]. V. Maheshwar, N. Venu Gopal, V. Naveen Kumar, D. Pranavi, and Y. Padma Sai, "Development of an SVM-Based Depression Detection Model Using MFCC Feature Extraction," Journal, 2022.</a:t>
            </a:r>
            <a:endParaRPr lang="en-US" altLang="en-US"/>
          </a:p>
          <a:p>
            <a:pPr defTabSz="1219200">
              <a:lnSpc>
                <a:spcPct val="115000"/>
              </a:lnSpc>
              <a:defRPr sz="1600">
                <a:solidFill>
                  <a:srgbClr val="0D0D0D"/>
                </a:solidFill>
                <a:latin typeface="Times New Roman" panose="02020603050405020304"/>
                <a:ea typeface="Times New Roman" panose="02020603050405020304"/>
                <a:cs typeface="Times New Roman" panose="02020603050405020304"/>
                <a:sym typeface="Times New Roman" panose="02020603050405020304"/>
              </a:defRPr>
            </a:pPr>
            <a:endParaRPr lang="en-US" altLang="en-US"/>
          </a:p>
          <a:p>
            <a:pPr defTabSz="1219200">
              <a:lnSpc>
                <a:spcPct val="115000"/>
              </a:lnSpc>
              <a:defRPr sz="1600">
                <a:solidFill>
                  <a:srgbClr val="0D0D0D"/>
                </a:solidFill>
                <a:latin typeface="Times New Roman" panose="02020603050405020304"/>
                <a:ea typeface="Times New Roman" panose="02020603050405020304"/>
                <a:cs typeface="Times New Roman" panose="02020603050405020304"/>
                <a:sym typeface="Times New Roman" panose="02020603050405020304"/>
              </a:defRPr>
            </a:pPr>
            <a:r>
              <a:rPr lang="en-US" altLang="en-US"/>
              <a:t>[8]. M. R. Hidayatullah and W. Maharani, "Depression Detection on Twitter Social Media Using Decision Tree," Journal, 2022.</a:t>
            </a:r>
            <a:endParaRPr lang="en-US" altLang="en-US"/>
          </a:p>
          <a:p>
            <a:pPr defTabSz="1219200">
              <a:lnSpc>
                <a:spcPct val="115000"/>
              </a:lnSpc>
              <a:defRPr sz="1600">
                <a:solidFill>
                  <a:srgbClr val="0D0D0D"/>
                </a:solidFill>
                <a:latin typeface="Times New Roman" panose="02020603050405020304"/>
                <a:ea typeface="Times New Roman" panose="02020603050405020304"/>
                <a:cs typeface="Times New Roman" panose="02020603050405020304"/>
                <a:sym typeface="Times New Roman" panose="02020603050405020304"/>
              </a:defRPr>
            </a:pPr>
            <a:endParaRPr lang="en-US" altLang="en-US"/>
          </a:p>
          <a:p>
            <a:pPr defTabSz="1219200">
              <a:lnSpc>
                <a:spcPct val="115000"/>
              </a:lnSpc>
              <a:defRPr sz="1600">
                <a:solidFill>
                  <a:srgbClr val="0D0D0D"/>
                </a:solidFill>
                <a:latin typeface="Times New Roman" panose="02020603050405020304"/>
                <a:ea typeface="Times New Roman" panose="02020603050405020304"/>
                <a:cs typeface="Times New Roman" panose="02020603050405020304"/>
                <a:sym typeface="Times New Roman" panose="02020603050405020304"/>
              </a:defRPr>
            </a:pPr>
            <a:r>
              <a:rPr lang="en-US" altLang="en-US"/>
              <a:t>[9]. V. Bastos and A. F. Monteiro, "Detection of Depression Symptoms Using Chatbots Based on Machine Learning," Conference Paper, 2020.</a:t>
            </a:r>
            <a:endParaRPr lang="en-US" altLang="en-US"/>
          </a:p>
          <a:p>
            <a:pPr defTabSz="1219200">
              <a:lnSpc>
                <a:spcPct val="115000"/>
              </a:lnSpc>
              <a:defRPr sz="1600">
                <a:solidFill>
                  <a:srgbClr val="0D0D0D"/>
                </a:solidFill>
                <a:latin typeface="Times New Roman" panose="02020603050405020304"/>
                <a:ea typeface="Times New Roman" panose="02020603050405020304"/>
                <a:cs typeface="Times New Roman" panose="02020603050405020304"/>
                <a:sym typeface="Times New Roman" panose="02020603050405020304"/>
              </a:defRPr>
            </a:pPr>
            <a:endParaRPr lang="en-US" altLang="en-US"/>
          </a:p>
          <a:p>
            <a:pPr defTabSz="1219200">
              <a:lnSpc>
                <a:spcPct val="115000"/>
              </a:lnSpc>
              <a:defRPr sz="1600">
                <a:solidFill>
                  <a:srgbClr val="0D0D0D"/>
                </a:solidFill>
                <a:latin typeface="Times New Roman" panose="02020603050405020304"/>
                <a:ea typeface="Times New Roman" panose="02020603050405020304"/>
                <a:cs typeface="Times New Roman" panose="02020603050405020304"/>
                <a:sym typeface="Times New Roman" panose="02020603050405020304"/>
              </a:defRPr>
            </a:pPr>
            <a:r>
              <a:rPr lang="en-US" altLang="en-US"/>
              <a:t>[10]. M. Patil, V. M. Wadhai, D. H. Gawali, and A. S. Chanchlani, "Intelligent Depression Detection System Using Effective Hyper-Scanning Techniques," Journal, 2020.</a:t>
            </a:r>
            <a:endParaRPr lang="en-US" altLang="en-US"/>
          </a:p>
          <a:p>
            <a:pPr defTabSz="1219200">
              <a:lnSpc>
                <a:spcPct val="115000"/>
              </a:lnSpc>
              <a:defRPr sz="1600">
                <a:solidFill>
                  <a:srgbClr val="0D0D0D"/>
                </a:solidFill>
                <a:latin typeface="Times New Roman" panose="02020603050405020304"/>
                <a:ea typeface="Times New Roman" panose="02020603050405020304"/>
                <a:cs typeface="Times New Roman" panose="02020603050405020304"/>
                <a:sym typeface="Times New Roman" panose="02020603050405020304"/>
              </a:defRPr>
            </a:pPr>
            <a:endParaRPr lang="en-US" altLang="en-US"/>
          </a:p>
          <a:p>
            <a:pPr defTabSz="1219200">
              <a:lnSpc>
                <a:spcPct val="115000"/>
              </a:lnSpc>
              <a:defRPr sz="1600">
                <a:solidFill>
                  <a:srgbClr val="0D0D0D"/>
                </a:solidFill>
                <a:latin typeface="Times New Roman" panose="02020603050405020304"/>
                <a:ea typeface="Times New Roman" panose="02020603050405020304"/>
                <a:cs typeface="Times New Roman" panose="02020603050405020304"/>
                <a:sym typeface="Times New Roman" panose="02020603050405020304"/>
              </a:defRPr>
            </a:pPr>
            <a:r>
              <a:rPr lang="en-US" altLang="en-US"/>
              <a:t>[11]. M. Rizwan, P. Rani, and J. Patel, "A Hybrid Model for Depression Detection Using Visual and Linguistic Data," Journal, 2021.</a:t>
            </a:r>
            <a:endParaRPr lang="en-US" altLang="en-US"/>
          </a:p>
          <a:p>
            <a:pPr defTabSz="1219200">
              <a:lnSpc>
                <a:spcPct val="115000"/>
              </a:lnSpc>
              <a:defRPr sz="1600">
                <a:solidFill>
                  <a:srgbClr val="0D0D0D"/>
                </a:solidFill>
                <a:latin typeface="Times New Roman" panose="02020603050405020304"/>
                <a:ea typeface="Times New Roman" panose="02020603050405020304"/>
                <a:cs typeface="Times New Roman" panose="02020603050405020304"/>
                <a:sym typeface="Times New Roman" panose="02020603050405020304"/>
              </a:defRPr>
            </a:pPr>
            <a:endParaRPr lang="en-US" altLang="en-US"/>
          </a:p>
          <a:p>
            <a:pPr defTabSz="1219200">
              <a:lnSpc>
                <a:spcPct val="115000"/>
              </a:lnSpc>
              <a:defRPr sz="1600">
                <a:solidFill>
                  <a:srgbClr val="0D0D0D"/>
                </a:solidFill>
                <a:latin typeface="Times New Roman" panose="02020603050405020304"/>
                <a:ea typeface="Times New Roman" panose="02020603050405020304"/>
                <a:cs typeface="Times New Roman" panose="02020603050405020304"/>
                <a:sym typeface="Times New Roman" panose="02020603050405020304"/>
              </a:defRPr>
            </a:pPr>
            <a:r>
              <a:rPr lang="en-US" altLang="en-US"/>
              <a:t>[12]. A. Singh, R. K. Gupta, and N. Goyal, "Real-Time Depression Detection Using Wearable Device Data," Journal, 2021.</a:t>
            </a:r>
            <a:endParaRPr lang="en-US" altLang="en-US"/>
          </a:p>
          <a:p>
            <a:pPr defTabSz="1219200">
              <a:lnSpc>
                <a:spcPct val="115000"/>
              </a:lnSpc>
              <a:defRPr sz="1600">
                <a:solidFill>
                  <a:srgbClr val="0D0D0D"/>
                </a:solidFill>
                <a:latin typeface="Times New Roman" panose="02020603050405020304"/>
                <a:ea typeface="Times New Roman" panose="02020603050405020304"/>
                <a:cs typeface="Times New Roman" panose="02020603050405020304"/>
                <a:sym typeface="Times New Roman" panose="02020603050405020304"/>
              </a:defRPr>
            </a:pPr>
            <a:endParaRPr lang="en-US" altLang="en-US"/>
          </a:p>
          <a:p>
            <a:pPr defTabSz="1219200">
              <a:lnSpc>
                <a:spcPct val="115000"/>
              </a:lnSpc>
              <a:defRPr sz="1600">
                <a:solidFill>
                  <a:srgbClr val="0D0D0D"/>
                </a:solidFill>
                <a:latin typeface="Times New Roman" panose="02020603050405020304"/>
                <a:ea typeface="Times New Roman" panose="02020603050405020304"/>
                <a:cs typeface="Times New Roman" panose="02020603050405020304"/>
                <a:sym typeface="Times New Roman" panose="02020603050405020304"/>
              </a:defRPr>
            </a:pPr>
            <a:endParaRPr lang="en-US" altLang="en-US"/>
          </a:p>
        </p:txBody>
      </p:sp>
      <p:sp>
        <p:nvSpPr>
          <p:cNvPr id="371" name="Google Shape;253;p54"/>
          <p:cNvSpPr txBox="1"/>
          <p:nvPr/>
        </p:nvSpPr>
        <p:spPr>
          <a:xfrm>
            <a:off x="1675866" y="451833"/>
            <a:ext cx="4094801" cy="495607"/>
          </a:xfrm>
          <a:prstGeom prst="rect">
            <a:avLst/>
          </a:prstGeom>
          <a:ln w="12700">
            <a:miter lim="400000"/>
          </a:ln>
        </p:spPr>
        <p:txBody>
          <a:bodyPr lIns="44999" tIns="44999" rIns="44999" bIns="44999">
            <a:spAutoFit/>
          </a:bodyPr>
          <a:lstStyle>
            <a:lvl1pPr defTabSz="1219200">
              <a:defRPr sz="3200" b="1">
                <a:solidFill>
                  <a:srgbClr val="002060"/>
                </a:solidFill>
              </a:defRPr>
            </a:lvl1pPr>
          </a:lstStyle>
          <a:p>
            <a:r>
              <a:t>References</a:t>
            </a:r>
          </a:p>
        </p:txBody>
      </p:sp>
    </p:spTree>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 name="Google Shape;252;p54"/>
          <p:cNvSpPr txBox="1"/>
          <p:nvPr/>
        </p:nvSpPr>
        <p:spPr>
          <a:xfrm>
            <a:off x="1587999" y="1341298"/>
            <a:ext cx="8812800" cy="2788285"/>
          </a:xfrm>
          <a:prstGeom prst="rect">
            <a:avLst/>
          </a:prstGeom>
          <a:ln w="12700">
            <a:miter lim="400000"/>
          </a:ln>
        </p:spPr>
        <p:txBody>
          <a:bodyPr lIns="122033" tIns="122033" rIns="122033" bIns="122033">
            <a:spAutoFit/>
          </a:bodyPr>
          <a:lstStyle/>
          <a:p>
            <a:pPr defTabSz="1219200">
              <a:lnSpc>
                <a:spcPct val="115000"/>
              </a:lnSpc>
              <a:defRPr sz="1600">
                <a:solidFill>
                  <a:srgbClr val="0D0D0D"/>
                </a:solidFill>
                <a:latin typeface="Times New Roman" panose="02020603050405020304"/>
                <a:ea typeface="Times New Roman" panose="02020603050405020304"/>
                <a:cs typeface="Times New Roman" panose="02020603050405020304"/>
                <a:sym typeface="Times New Roman" panose="02020603050405020304"/>
              </a:defRPr>
            </a:pPr>
            <a:r>
              <a:rPr lang="en-US" altLang="en-US">
                <a:sym typeface="+mn-ea"/>
              </a:rPr>
              <a:t>[13]. L. Zhao, H. Zhu, and Q. Li, "Transfer Learning for Depression Detection: A Model for Low-Resource Environments," Journal, 2021.</a:t>
            </a:r>
            <a:endParaRPr lang="en-US" altLang="en-US">
              <a:sym typeface="+mn-ea"/>
            </a:endParaRPr>
          </a:p>
          <a:p>
            <a:pPr defTabSz="1219200">
              <a:lnSpc>
                <a:spcPct val="115000"/>
              </a:lnSpc>
              <a:defRPr sz="1600">
                <a:solidFill>
                  <a:srgbClr val="0D0D0D"/>
                </a:solidFill>
                <a:latin typeface="Times New Roman" panose="02020603050405020304"/>
                <a:ea typeface="Times New Roman" panose="02020603050405020304"/>
                <a:cs typeface="Times New Roman" panose="02020603050405020304"/>
                <a:sym typeface="Times New Roman" panose="02020603050405020304"/>
              </a:defRPr>
            </a:pPr>
            <a:endParaRPr lang="en-US" altLang="en-US"/>
          </a:p>
          <a:p>
            <a:pPr defTabSz="1219200">
              <a:lnSpc>
                <a:spcPct val="115000"/>
              </a:lnSpc>
              <a:defRPr sz="1600">
                <a:solidFill>
                  <a:srgbClr val="0D0D0D"/>
                </a:solidFill>
                <a:latin typeface="Times New Roman" panose="02020603050405020304"/>
                <a:ea typeface="Times New Roman" panose="02020603050405020304"/>
                <a:cs typeface="Times New Roman" panose="02020603050405020304"/>
                <a:sym typeface="Times New Roman" panose="02020603050405020304"/>
              </a:defRPr>
            </a:pPr>
            <a:r>
              <a:rPr lang="en-US" altLang="en-US">
                <a:sym typeface="+mn-ea"/>
              </a:rPr>
              <a:t>[14]. P. Mehta and S. Saxena, "Deep Learning Framework for Sentiment Analysis on Social Media Data for Depression Detection," Journal, 2020.</a:t>
            </a:r>
            <a:endParaRPr lang="en-US" altLang="en-US">
              <a:sym typeface="+mn-ea"/>
            </a:endParaRPr>
          </a:p>
          <a:p>
            <a:pPr defTabSz="1219200">
              <a:lnSpc>
                <a:spcPct val="115000"/>
              </a:lnSpc>
              <a:defRPr sz="1600">
                <a:solidFill>
                  <a:srgbClr val="0D0D0D"/>
                </a:solidFill>
                <a:latin typeface="Times New Roman" panose="02020603050405020304"/>
                <a:ea typeface="Times New Roman" panose="02020603050405020304"/>
                <a:cs typeface="Times New Roman" panose="02020603050405020304"/>
                <a:sym typeface="Times New Roman" panose="02020603050405020304"/>
              </a:defRPr>
            </a:pPr>
            <a:endParaRPr lang="en-US" altLang="en-US">
              <a:sym typeface="+mn-ea"/>
            </a:endParaRPr>
          </a:p>
          <a:p>
            <a:pPr defTabSz="1219200">
              <a:lnSpc>
                <a:spcPct val="115000"/>
              </a:lnSpc>
              <a:defRPr sz="1600">
                <a:solidFill>
                  <a:srgbClr val="0D0D0D"/>
                </a:solidFill>
                <a:latin typeface="Times New Roman" panose="02020603050405020304"/>
                <a:ea typeface="Times New Roman" panose="02020603050405020304"/>
                <a:cs typeface="Times New Roman" panose="02020603050405020304"/>
                <a:sym typeface="Times New Roman" panose="02020603050405020304"/>
              </a:defRPr>
            </a:pPr>
            <a:r>
              <a:rPr lang="en-US" altLang="en-US"/>
              <a:t>[15]. Z. Liu, J. Chen, and Y. Zhou, "Multimodal Deep Learning for Real-Time Depression Detection Using EEG and Facial Analysis," Journal, 2023.</a:t>
            </a:r>
            <a:endParaRPr lang="en-US" altLang="en-US"/>
          </a:p>
          <a:p>
            <a:pPr defTabSz="1219200">
              <a:lnSpc>
                <a:spcPct val="115000"/>
              </a:lnSpc>
              <a:defRPr sz="1600">
                <a:solidFill>
                  <a:srgbClr val="0D0D0D"/>
                </a:solidFill>
                <a:latin typeface="Times New Roman" panose="02020603050405020304"/>
                <a:ea typeface="Times New Roman" panose="02020603050405020304"/>
                <a:cs typeface="Times New Roman" panose="02020603050405020304"/>
                <a:sym typeface="Times New Roman" panose="02020603050405020304"/>
              </a:defRPr>
            </a:pPr>
          </a:p>
        </p:txBody>
      </p:sp>
      <p:sp>
        <p:nvSpPr>
          <p:cNvPr id="374" name="Google Shape;253;p54"/>
          <p:cNvSpPr txBox="1"/>
          <p:nvPr/>
        </p:nvSpPr>
        <p:spPr>
          <a:xfrm>
            <a:off x="1675866" y="451833"/>
            <a:ext cx="4094801" cy="495607"/>
          </a:xfrm>
          <a:prstGeom prst="rect">
            <a:avLst/>
          </a:prstGeom>
          <a:ln w="12700">
            <a:miter lim="400000"/>
          </a:ln>
        </p:spPr>
        <p:txBody>
          <a:bodyPr lIns="44999" tIns="44999" rIns="44999" bIns="44999">
            <a:spAutoFit/>
          </a:bodyPr>
          <a:lstStyle>
            <a:lvl1pPr defTabSz="1219200">
              <a:defRPr sz="3200" b="1">
                <a:solidFill>
                  <a:srgbClr val="002060"/>
                </a:solidFill>
              </a:defRPr>
            </a:lvl1pPr>
          </a:lstStyle>
          <a:p>
            <a:r>
              <a:t>References</a:t>
            </a:r>
          </a:p>
        </p:txBody>
      </p:sp>
    </p:spTree>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6" name="Title 1"/>
          <p:cNvSpPr txBox="1"/>
          <p:nvPr>
            <p:ph type="title"/>
          </p:nvPr>
        </p:nvSpPr>
        <p:spPr>
          <a:xfrm>
            <a:off x="838199" y="365125"/>
            <a:ext cx="8736108" cy="845112"/>
          </a:xfrm>
          <a:prstGeom prst="rect">
            <a:avLst/>
          </a:prstGeom>
        </p:spPr>
        <p:txBody>
          <a:bodyPr/>
          <a:lstStyle/>
          <a:p/>
        </p:txBody>
      </p:sp>
      <p:sp>
        <p:nvSpPr>
          <p:cNvPr id="377" name="Date Placeholder 3"/>
          <p:cNvSpPr txBox="1"/>
          <p:nvPr/>
        </p:nvSpPr>
        <p:spPr>
          <a:xfrm>
            <a:off x="883919" y="6414760"/>
            <a:ext cx="2651762" cy="248305"/>
          </a:xfrm>
          <a:prstGeom prst="rect">
            <a:avLst/>
          </a:prstGeom>
          <a:ln w="12700">
            <a:miter lim="400000"/>
          </a:ln>
        </p:spPr>
        <p:txBody>
          <a:bodyPr lIns="45719" rIns="45719" anchor="ctr">
            <a:spAutoFit/>
          </a:bodyPr>
          <a:lstStyle>
            <a:lvl1pPr>
              <a:defRPr sz="1200">
                <a:solidFill>
                  <a:srgbClr val="888888"/>
                </a:solidFill>
              </a:defRPr>
            </a:lvl1pPr>
          </a:lstStyle>
          <a:p>
            <a:r>
              <a:t>10/24/2024</a:t>
            </a:r>
          </a:p>
        </p:txBody>
      </p:sp>
      <p:sp>
        <p:nvSpPr>
          <p:cNvPr id="378" name="Slide Number Placeholder 4"/>
          <p:cNvSpPr txBox="1"/>
          <p:nvPr>
            <p:ph type="sldNum" sz="quarter" idx="2"/>
          </p:nvPr>
        </p:nvSpPr>
        <p:spPr>
          <a:xfrm>
            <a:off x="11095176" y="6414760"/>
            <a:ext cx="258624" cy="248305"/>
          </a:xfrm>
          <a:prstGeom prst="rect">
            <a:avLst/>
          </a:prstGeom>
        </p:spPr>
        <p:txBody>
          <a:bodyPr/>
          <a:lstStyle/>
          <a:p>
            <a:fld id="{86CB4B4D-7CA3-9044-876B-883B54F8677D}" type="slidenum">
              <a:rPr/>
            </a:fld>
            <a:endParaRPr/>
          </a:p>
        </p:txBody>
      </p:sp>
      <p:pic>
        <p:nvPicPr>
          <p:cNvPr id="379" name="Picture 2" descr="Picture 2"/>
          <p:cNvPicPr>
            <a:picLocks noChangeAspect="1"/>
          </p:cNvPicPr>
          <p:nvPr/>
        </p:nvPicPr>
        <p:blipFill>
          <a:blip r:embed="rId1"/>
          <a:stretch>
            <a:fillRect/>
          </a:stretch>
        </p:blipFill>
        <p:spPr>
          <a:xfrm>
            <a:off x="0" y="0"/>
            <a:ext cx="12192000" cy="6356350"/>
          </a:xfrm>
          <a:prstGeom prst="rect">
            <a:avLst/>
          </a:prstGeom>
          <a:ln w="12700">
            <a:miter lim="400000"/>
            <a:headEnd/>
            <a:tailEnd/>
          </a:ln>
        </p:spPr>
      </p:pic>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Date Placeholder 1"/>
          <p:cNvSpPr txBox="1"/>
          <p:nvPr/>
        </p:nvSpPr>
        <p:spPr>
          <a:xfrm>
            <a:off x="883919" y="6414760"/>
            <a:ext cx="2651762" cy="248305"/>
          </a:xfrm>
          <a:prstGeom prst="rect">
            <a:avLst/>
          </a:prstGeom>
          <a:ln w="12700">
            <a:miter lim="400000"/>
          </a:ln>
        </p:spPr>
        <p:txBody>
          <a:bodyPr lIns="45719" rIns="45719" anchor="ctr">
            <a:spAutoFit/>
          </a:bodyPr>
          <a:lstStyle>
            <a:lvl1pPr>
              <a:defRPr sz="1200">
                <a:solidFill>
                  <a:srgbClr val="888888"/>
                </a:solidFill>
              </a:defRPr>
            </a:lvl1pPr>
          </a:lstStyle>
          <a:p>
            <a:r>
              <a:t>10/24/2024</a:t>
            </a:r>
          </a:p>
        </p:txBody>
      </p:sp>
      <p:sp>
        <p:nvSpPr>
          <p:cNvPr id="146" name="Slide Number Placeholder 2"/>
          <p:cNvSpPr txBox="1"/>
          <p:nvPr>
            <p:ph type="sldNum" sz="quarter" idx="2"/>
          </p:nvPr>
        </p:nvSpPr>
        <p:spPr>
          <a:xfrm>
            <a:off x="11172418" y="6414760"/>
            <a:ext cx="181383" cy="248305"/>
          </a:xfrm>
          <a:prstGeom prst="rect">
            <a:avLst/>
          </a:prstGeom>
        </p:spPr>
        <p:txBody>
          <a:bodyPr/>
          <a:lstStyle/>
          <a:p>
            <a:fld id="{86CB4B4D-7CA3-9044-876B-883B54F8677D}" type="slidenum">
              <a:rPr/>
            </a:fld>
            <a:endParaRPr/>
          </a:p>
        </p:txBody>
      </p:sp>
      <p:graphicFrame>
        <p:nvGraphicFramePr>
          <p:cNvPr id="147" name="Table 4"/>
          <p:cNvGraphicFramePr/>
          <p:nvPr/>
        </p:nvGraphicFramePr>
        <p:xfrm>
          <a:off x="567160" y="312516"/>
          <a:ext cx="11424210" cy="6147551"/>
        </p:xfrm>
        <a:graphic>
          <a:graphicData uri="http://schemas.openxmlformats.org/drawingml/2006/table">
            <a:tbl>
              <a:tblPr firstRow="1" bandRow="1">
                <a:tableStyleId>{4C3C2611-4C71-4FC5-86AE-919BDF0F9419}</a:tableStyleId>
              </a:tblPr>
              <a:tblGrid>
                <a:gridCol w="1632030"/>
                <a:gridCol w="1632030"/>
                <a:gridCol w="1632030"/>
                <a:gridCol w="1632030"/>
                <a:gridCol w="1632030"/>
                <a:gridCol w="1632030"/>
                <a:gridCol w="1632030"/>
              </a:tblGrid>
              <a:tr h="3440996">
                <a:tc>
                  <a:txBody>
                    <a:bodyPr/>
                    <a:lstStyle/>
                    <a:p>
                      <a:pPr algn="just">
                        <a:defRPr sz="1800" b="0">
                          <a:solidFill>
                            <a:srgbClr val="000000"/>
                          </a:solidFill>
                        </a:defRPr>
                      </a:pPr>
                      <a:r>
                        <a:rPr sz="1100">
                          <a:latin typeface="Times New Roman" panose="02020603050405020304"/>
                          <a:ea typeface="Times New Roman" panose="02020603050405020304"/>
                          <a:cs typeface="Times New Roman" panose="02020603050405020304"/>
                          <a:sym typeface="Times New Roman" panose="02020603050405020304"/>
                        </a:rPr>
                        <a:t>4.</a:t>
                      </a:r>
                      <a:endParaRPr sz="1100">
                        <a:latin typeface="Times New Roman" panose="02020603050405020304"/>
                        <a:ea typeface="Times New Roman" panose="02020603050405020304"/>
                        <a:cs typeface="Times New Roman" panose="02020603050405020304"/>
                        <a:sym typeface="Times New Roman" panose="02020603050405020304"/>
                      </a:endParaRPr>
                    </a:p>
                  </a:txBody>
                  <a:tcPr marL="63500" marR="63500" marT="63500" marB="63500" anchor="t" anchorCtr="0" horzOverflow="overflow"/>
                </a:tc>
                <a:tc>
                  <a:txBody>
                    <a:bodyPr/>
                    <a:lstStyle/>
                    <a:p>
                      <a:pPr algn="just">
                        <a:defRPr sz="1100" b="0">
                          <a:solidFill>
                            <a:srgbClr val="000000"/>
                          </a:solidFill>
                          <a:latin typeface="Times New Roman" panose="02020603050405020304"/>
                          <a:ea typeface="Times New Roman" panose="02020603050405020304"/>
                          <a:cs typeface="Times New Roman" panose="02020603050405020304"/>
                          <a:sym typeface="Times New Roman" panose="02020603050405020304"/>
                        </a:defRPr>
                      </a:pPr>
                      <a:r>
                        <a:t>Implementation and Analysis of Depression Detection Model using Emotion Artificial Intelligence-</a:t>
                      </a:r>
                      <a:endParaRPr sz="3200"/>
                    </a:p>
                    <a:p>
                      <a:pPr algn="just">
                        <a:defRPr sz="1100">
                          <a:solidFill>
                            <a:srgbClr val="000000"/>
                          </a:solidFill>
                          <a:latin typeface="Times New Roman" panose="02020603050405020304"/>
                          <a:ea typeface="Times New Roman" panose="02020603050405020304"/>
                          <a:cs typeface="Times New Roman" panose="02020603050405020304"/>
                          <a:sym typeface="Times New Roman" panose="02020603050405020304"/>
                        </a:defRPr>
                      </a:pPr>
                      <a:r>
                        <a:t>Unnati Chawda,</a:t>
                      </a:r>
                      <a:endParaRPr sz="3200"/>
                    </a:p>
                    <a:p>
                      <a:pPr algn="just">
                        <a:defRPr sz="1100">
                          <a:solidFill>
                            <a:srgbClr val="000000"/>
                          </a:solidFill>
                          <a:latin typeface="Times New Roman" panose="02020603050405020304"/>
                          <a:ea typeface="Times New Roman" panose="02020603050405020304"/>
                          <a:cs typeface="Times New Roman" panose="02020603050405020304"/>
                          <a:sym typeface="Times New Roman" panose="02020603050405020304"/>
                        </a:defRPr>
                      </a:pPr>
                      <a:r>
                        <a:t>Shanu K Rakesh</a:t>
                      </a:r>
                    </a:p>
                  </a:txBody>
                  <a:tcPr marL="63500" marR="63500" marT="63500" marB="63500" anchor="t" anchorCtr="0" horzOverflow="overflow"/>
                </a:tc>
                <a:tc>
                  <a:txBody>
                    <a:bodyPr/>
                    <a:lstStyle/>
                    <a:p>
                      <a:pPr algn="just">
                        <a:defRPr sz="1800" b="0">
                          <a:solidFill>
                            <a:srgbClr val="000000"/>
                          </a:solidFill>
                        </a:defRPr>
                      </a:pPr>
                      <a:r>
                        <a:rPr sz="1100">
                          <a:latin typeface="Times New Roman" panose="02020603050405020304"/>
                          <a:ea typeface="Times New Roman" panose="02020603050405020304"/>
                          <a:cs typeface="Times New Roman" panose="02020603050405020304"/>
                          <a:sym typeface="Times New Roman" panose="02020603050405020304"/>
                        </a:rPr>
                        <a:t>2019 - Journal</a:t>
                      </a:r>
                      <a:endParaRPr sz="1100">
                        <a:latin typeface="Times New Roman" panose="02020603050405020304"/>
                        <a:ea typeface="Times New Roman" panose="02020603050405020304"/>
                        <a:cs typeface="Times New Roman" panose="02020603050405020304"/>
                        <a:sym typeface="Times New Roman" panose="02020603050405020304"/>
                      </a:endParaRPr>
                    </a:p>
                  </a:txBody>
                  <a:tcPr marL="63500" marR="63500" marT="63500" marB="63500" anchor="t" anchorCtr="0" horzOverflow="overflow"/>
                </a:tc>
                <a:tc>
                  <a:txBody>
                    <a:bodyPr/>
                    <a:lstStyle/>
                    <a:p>
                      <a:pPr algn="just">
                        <a:spcBef>
                          <a:spcPts val="1200"/>
                        </a:spcBef>
                        <a:defRPr sz="1100" b="0">
                          <a:solidFill>
                            <a:srgbClr val="000000"/>
                          </a:solidFill>
                          <a:latin typeface="Times New Roman" panose="02020603050405020304"/>
                          <a:ea typeface="Times New Roman" panose="02020603050405020304"/>
                          <a:cs typeface="Times New Roman" panose="02020603050405020304"/>
                          <a:sym typeface="Times New Roman" panose="02020603050405020304"/>
                        </a:defRPr>
                      </a:pPr>
                      <a:r>
                        <a:t>The introduction addresses how concerning depression can be for people's physical health and everyday life, including school. Early detection is super important. It even suggests using Natural Language Processing to look at tweets on Twitter for helpful insights!</a:t>
                      </a:r>
                      <a:endParaRPr sz="3200"/>
                    </a:p>
                    <a:p>
                      <a:pPr algn="l">
                        <a:defRPr sz="2800"/>
                      </a:pPr>
                      <a:br>
                        <a:rPr sz="3200"/>
                      </a:br>
                      <a:endParaRPr sz="3200"/>
                    </a:p>
                  </a:txBody>
                  <a:tcPr marL="63500" marR="63500" marT="63500" marB="63500" anchor="t" anchorCtr="0" horzOverflow="overflow"/>
                </a:tc>
                <a:tc>
                  <a:txBody>
                    <a:bodyPr/>
                    <a:lstStyle/>
                    <a:p>
                      <a:pPr algn="just">
                        <a:defRPr sz="1800" b="0">
                          <a:solidFill>
                            <a:srgbClr val="000000"/>
                          </a:solidFill>
                        </a:defRPr>
                      </a:pPr>
                      <a:r>
                        <a:rPr sz="1100">
                          <a:latin typeface="Times New Roman" panose="02020603050405020304"/>
                          <a:ea typeface="Times New Roman" panose="02020603050405020304"/>
                          <a:cs typeface="Times New Roman" panose="02020603050405020304"/>
                          <a:sym typeface="Times New Roman" panose="02020603050405020304"/>
                        </a:rPr>
                        <a:t>One key issue highlighted in the study is how we diagnose depression early by using real-time data from social media. There’s a need for models that can check language trends on Twitter and other platforms with Natural Language Processing.</a:t>
                      </a:r>
                      <a:endParaRPr sz="1100">
                        <a:latin typeface="Times New Roman" panose="02020603050405020304"/>
                        <a:ea typeface="Times New Roman" panose="02020603050405020304"/>
                        <a:cs typeface="Times New Roman" panose="02020603050405020304"/>
                        <a:sym typeface="Times New Roman" panose="02020603050405020304"/>
                      </a:endParaRPr>
                    </a:p>
                  </a:txBody>
                  <a:tcPr marL="63500" marR="63500" marT="63500" marB="63500" anchor="t" anchorCtr="0" horzOverflow="overflow"/>
                </a:tc>
                <a:tc>
                  <a:txBody>
                    <a:bodyPr/>
                    <a:lstStyle/>
                    <a:p>
                      <a:pPr algn="just">
                        <a:spcBef>
                          <a:spcPts val="1200"/>
                        </a:spcBef>
                        <a:defRPr sz="1100" b="0">
                          <a:solidFill>
                            <a:srgbClr val="000000"/>
                          </a:solidFill>
                          <a:latin typeface="Times New Roman" panose="02020603050405020304"/>
                          <a:ea typeface="Times New Roman" panose="02020603050405020304"/>
                          <a:cs typeface="Times New Roman" panose="02020603050405020304"/>
                          <a:sym typeface="Times New Roman" panose="02020603050405020304"/>
                        </a:defRPr>
                      </a:pPr>
                      <a:r>
                        <a:t>Future studies should make emotion detection algorithms even more accurate. It can include different social media types &amp; check out how culture and language play a role in showing mental health issues.</a:t>
                      </a:r>
                      <a:endParaRPr sz="3200"/>
                    </a:p>
                    <a:p>
                      <a:pPr algn="l">
                        <a:defRPr sz="2800"/>
                      </a:pPr>
                      <a:br>
                        <a:rPr sz="3200"/>
                      </a:br>
                      <a:endParaRPr sz="3200"/>
                    </a:p>
                  </a:txBody>
                  <a:tcPr marL="63500" marR="63500" marT="63500" marB="63500" anchor="t" anchorCtr="0" horzOverflow="overflow"/>
                </a:tc>
                <a:tc>
                  <a:txBody>
                    <a:bodyPr/>
                    <a:lstStyle/>
                    <a:p>
                      <a:pPr algn="just">
                        <a:defRPr sz="1100" b="0">
                          <a:solidFill>
                            <a:srgbClr val="000000"/>
                          </a:solidFill>
                          <a:latin typeface="Times New Roman" panose="02020603050405020304"/>
                          <a:ea typeface="Times New Roman" panose="02020603050405020304"/>
                          <a:cs typeface="Times New Roman" panose="02020603050405020304"/>
                          <a:sym typeface="Times New Roman" panose="02020603050405020304"/>
                        </a:defRPr>
                      </a:pPr>
                      <a:r>
                        <a:t>For building a depression detection model, emotion AI &amp; natural language processing are super useful. With some Python code.</a:t>
                      </a:r>
                      <a:endParaRPr sz="3200"/>
                    </a:p>
                    <a:p>
                      <a:pPr algn="l">
                        <a:defRPr sz="2800"/>
                      </a:pPr>
                      <a:br>
                        <a:rPr sz="3200"/>
                      </a:br>
                      <a:br>
                        <a:rPr sz="3200"/>
                      </a:br>
                      <a:endParaRPr sz="3200"/>
                    </a:p>
                  </a:txBody>
                  <a:tcPr marL="63500" marR="63500" marT="63500" marB="63500" anchor="t" anchorCtr="0" horzOverflow="overflow"/>
                </a:tc>
              </a:tr>
              <a:tr h="2706554">
                <a:tc>
                  <a:txBody>
                    <a:bodyPr/>
                    <a:lstStyle/>
                    <a:p>
                      <a:pPr algn="just">
                        <a:defRPr sz="1800"/>
                      </a:pPr>
                      <a:r>
                        <a:rPr sz="1100">
                          <a:latin typeface="Times New Roman" panose="02020603050405020304"/>
                          <a:ea typeface="Times New Roman" panose="02020603050405020304"/>
                          <a:cs typeface="Times New Roman" panose="02020603050405020304"/>
                          <a:sym typeface="Times New Roman" panose="02020603050405020304"/>
                        </a:rPr>
                        <a:t>5.</a:t>
                      </a:r>
                      <a:endParaRPr sz="1100">
                        <a:latin typeface="Times New Roman" panose="02020603050405020304"/>
                        <a:ea typeface="Times New Roman" panose="02020603050405020304"/>
                        <a:cs typeface="Times New Roman" panose="02020603050405020304"/>
                        <a:sym typeface="Times New Roman" panose="02020603050405020304"/>
                      </a:endParaRPr>
                    </a:p>
                  </a:txBody>
                  <a:tcPr marL="63500" marR="63500" marT="63500" marB="63500" anchor="t" anchorCtr="0" horzOverflow="overflow"/>
                </a:tc>
                <a:tc>
                  <a:txBody>
                    <a:bodyPr/>
                    <a:lstStyle/>
                    <a:p>
                      <a:pPr algn="just">
                        <a:defRPr sz="1100">
                          <a:latin typeface="Times New Roman" panose="02020603050405020304"/>
                          <a:ea typeface="Times New Roman" panose="02020603050405020304"/>
                          <a:cs typeface="Times New Roman" panose="02020603050405020304"/>
                          <a:sym typeface="Times New Roman" panose="02020603050405020304"/>
                        </a:defRPr>
                      </a:pPr>
                      <a:r>
                        <a:t>Depression Detection on Social Media-</a:t>
                      </a:r>
                      <a:endParaRPr sz="3200"/>
                    </a:p>
                    <a:p>
                      <a:pPr algn="l">
                        <a:defRPr sz="1100" b="1">
                          <a:latin typeface="Times New Roman" panose="02020603050405020304"/>
                          <a:ea typeface="Times New Roman" panose="02020603050405020304"/>
                          <a:cs typeface="Times New Roman" panose="02020603050405020304"/>
                          <a:sym typeface="Times New Roman" panose="02020603050405020304"/>
                        </a:defRPr>
                      </a:pPr>
                      <a:r>
                        <a:t>RafaelSalas-Zárate,Giner Alor-Hernández,María del Pilar Salas-Zárate,Mario Andrés Paredes-Valverde,Maritza Bustos-López,José Luis Sánchez-Cervantes4</a:t>
                      </a:r>
                    </a:p>
                  </a:txBody>
                  <a:tcPr marL="63500" marR="63500" marT="63500" marB="63500" anchor="t" anchorCtr="0" horzOverflow="overflow"/>
                </a:tc>
                <a:tc>
                  <a:txBody>
                    <a:bodyPr/>
                    <a:lstStyle/>
                    <a:p>
                      <a:pPr algn="just">
                        <a:defRPr sz="1800"/>
                      </a:pPr>
                      <a:r>
                        <a:rPr sz="1100">
                          <a:latin typeface="Times New Roman" panose="02020603050405020304"/>
                          <a:ea typeface="Times New Roman" panose="02020603050405020304"/>
                          <a:cs typeface="Times New Roman" panose="02020603050405020304"/>
                          <a:sym typeface="Times New Roman" panose="02020603050405020304"/>
                        </a:rPr>
                        <a:t>2022 - Journal</a:t>
                      </a:r>
                      <a:endParaRPr sz="1100">
                        <a:latin typeface="Times New Roman" panose="02020603050405020304"/>
                        <a:ea typeface="Times New Roman" panose="02020603050405020304"/>
                        <a:cs typeface="Times New Roman" panose="02020603050405020304"/>
                        <a:sym typeface="Times New Roman" panose="02020603050405020304"/>
                      </a:endParaRPr>
                    </a:p>
                  </a:txBody>
                  <a:tcPr marL="63500" marR="63500" marT="63500" marB="63500" anchor="t" anchorCtr="0" horzOverflow="overflow"/>
                </a:tc>
                <a:tc>
                  <a:txBody>
                    <a:bodyPr/>
                    <a:lstStyle/>
                    <a:p>
                      <a:pPr algn="just">
                        <a:spcBef>
                          <a:spcPts val="1200"/>
                        </a:spcBef>
                        <a:defRPr sz="1100">
                          <a:latin typeface="Times New Roman" panose="02020603050405020304"/>
                          <a:ea typeface="Times New Roman" panose="02020603050405020304"/>
                          <a:cs typeface="Times New Roman" panose="02020603050405020304"/>
                          <a:sym typeface="Times New Roman" panose="02020603050405020304"/>
                        </a:defRPr>
                      </a:pPr>
                      <a:r>
                        <a:t>The things getting worse with depression, social media might be a way to help find symptoms quicker. The idea is to mix past data with real-time info—this could make detecting depression much more accurate. They’re thinking about using machine learning and topic modeling to do this!</a:t>
                      </a:r>
                      <a:endParaRPr sz="3200"/>
                    </a:p>
                    <a:p>
                      <a:pPr algn="l">
                        <a:defRPr sz="2800"/>
                      </a:pPr>
                      <a:br>
                        <a:rPr sz="3200"/>
                      </a:br>
                      <a:endParaRPr sz="3200"/>
                    </a:p>
                  </a:txBody>
                  <a:tcPr marL="63500" marR="63500" marT="63500" marB="63500" anchor="t" anchorCtr="0" horzOverflow="overflow"/>
                </a:tc>
                <a:tc>
                  <a:txBody>
                    <a:bodyPr/>
                    <a:lstStyle/>
                    <a:p>
                      <a:pPr algn="just">
                        <a:defRPr sz="1800"/>
                      </a:pPr>
                      <a:r>
                        <a:rPr sz="1100">
                          <a:latin typeface="Times New Roman" panose="02020603050405020304"/>
                          <a:ea typeface="Times New Roman" panose="02020603050405020304"/>
                          <a:cs typeface="Times New Roman" panose="02020603050405020304"/>
                          <a:sym typeface="Times New Roman" panose="02020603050405020304"/>
                        </a:rPr>
                        <a:t>The research points out a weakness when it comes to using messy social media data for spotting depressive symptoms effectively. It calls for better frameworks that blend advanced machine learning with big data processing to make sense of things.</a:t>
                      </a:r>
                      <a:endParaRPr sz="1100">
                        <a:latin typeface="Times New Roman" panose="02020603050405020304"/>
                        <a:ea typeface="Times New Roman" panose="02020603050405020304"/>
                        <a:cs typeface="Times New Roman" panose="02020603050405020304"/>
                        <a:sym typeface="Times New Roman" panose="02020603050405020304"/>
                      </a:endParaRPr>
                    </a:p>
                  </a:txBody>
                  <a:tcPr marL="63500" marR="63500" marT="63500" marB="63500" anchor="t" anchorCtr="0" horzOverflow="overflow"/>
                </a:tc>
                <a:tc>
                  <a:txBody>
                    <a:bodyPr/>
                    <a:lstStyle/>
                    <a:p>
                      <a:pPr algn="just">
                        <a:spcBef>
                          <a:spcPts val="1200"/>
                        </a:spcBef>
                        <a:defRPr sz="1100">
                          <a:latin typeface="Times New Roman" panose="02020603050405020304"/>
                          <a:ea typeface="Times New Roman" panose="02020603050405020304"/>
                          <a:cs typeface="Times New Roman" panose="02020603050405020304"/>
                          <a:sym typeface="Times New Roman" panose="02020603050405020304"/>
                        </a:defRPr>
                      </a:pPr>
                      <a:r>
                        <a:t>Let’s aim to improve depression detection algorithms by using various data sources &amp; advanced natural language processing.</a:t>
                      </a:r>
                      <a:endParaRPr sz="3200"/>
                    </a:p>
                    <a:p>
                      <a:pPr algn="l">
                        <a:defRPr sz="2800"/>
                      </a:pPr>
                      <a:br>
                        <a:rPr sz="3200"/>
                      </a:br>
                      <a:endParaRPr sz="3200"/>
                    </a:p>
                  </a:txBody>
                  <a:tcPr marL="63500" marR="63500" marT="63500" marB="63500" anchor="t" anchorCtr="0" horzOverflow="overflow"/>
                </a:tc>
                <a:tc>
                  <a:txBody>
                    <a:bodyPr/>
                    <a:lstStyle/>
                    <a:p>
                      <a:pPr algn="just">
                        <a:defRPr sz="1100">
                          <a:latin typeface="Times New Roman" panose="02020603050405020304"/>
                          <a:ea typeface="Times New Roman" panose="02020603050405020304"/>
                          <a:cs typeface="Times New Roman" panose="02020603050405020304"/>
                          <a:sym typeface="Times New Roman" panose="02020603050405020304"/>
                        </a:defRPr>
                      </a:pPr>
                      <a:r>
                        <a:t>The Twitter data  can be helpful in spotting symptoms of depression. A chatbot could help users who are feeling down; that’s a neat idea.</a:t>
                      </a:r>
                      <a:endParaRPr sz="3200"/>
                    </a:p>
                    <a:p>
                      <a:pPr algn="l">
                        <a:defRPr sz="2800"/>
                      </a:pPr>
                      <a:br>
                        <a:rPr sz="3200"/>
                      </a:br>
                      <a:br>
                        <a:rPr sz="3200"/>
                      </a:br>
                      <a:endParaRPr sz="3200"/>
                    </a:p>
                  </a:txBody>
                  <a:tcPr marL="63500" marR="63500" marT="63500" marB="63500" anchor="t" anchorCtr="0" horzOverflow="overflow"/>
                </a:tc>
              </a:tr>
            </a:tbl>
          </a:graphicData>
        </a:graphic>
      </p:graphicFrame>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 name="Title 1"/>
          <p:cNvSpPr txBox="1"/>
          <p:nvPr>
            <p:ph type="title"/>
          </p:nvPr>
        </p:nvSpPr>
        <p:spPr>
          <a:prstGeom prst="rect">
            <a:avLst/>
          </a:prstGeom>
        </p:spPr>
        <p:txBody>
          <a:bodyPr/>
          <a:lstStyle/>
          <a:p>
            <a:r>
              <a:t>                	    Research Gaps </a:t>
            </a:r>
          </a:p>
        </p:txBody>
      </p:sp>
      <p:sp>
        <p:nvSpPr>
          <p:cNvPr id="150" name="Content Placeholder 2"/>
          <p:cNvSpPr txBox="1"/>
          <p:nvPr>
            <p:ph type="body" idx="1"/>
          </p:nvPr>
        </p:nvSpPr>
        <p:spPr>
          <a:prstGeom prst="rect">
            <a:avLst/>
          </a:prstGeom>
        </p:spPr>
        <p:txBody>
          <a:bodyPr/>
          <a:lstStyle/>
          <a:p>
            <a:pPr marL="0" indent="0" algn="just" defTabSz="905510">
              <a:spcBef>
                <a:spcPts val="900"/>
              </a:spcBef>
              <a:buSzTx/>
              <a:buNone/>
              <a:defRPr sz="2575"/>
            </a:pPr>
            <a:r>
              <a:t>Following are some research Gaps observed during literature review: </a:t>
            </a:r>
          </a:p>
          <a:p>
            <a:pPr marL="0" indent="0" algn="just" defTabSz="905510">
              <a:spcBef>
                <a:spcPts val="900"/>
              </a:spcBef>
              <a:buSzTx/>
              <a:buNone/>
              <a:defRPr sz="2575"/>
            </a:pPr>
            <a:r>
              <a:t>1.</a:t>
            </a:r>
            <a:r>
              <a:rPr b="1"/>
              <a:t>Lack of Real-Time Data</a:t>
            </a:r>
            <a:r>
              <a:t>: Most systems rely on static datasets and lack real-time physiological data, such as facial expressions. </a:t>
            </a:r>
          </a:p>
          <a:p>
            <a:pPr marL="0" indent="0" algn="just" defTabSz="905510">
              <a:spcBef>
                <a:spcPts val="900"/>
              </a:spcBef>
              <a:buSzTx/>
              <a:buNone/>
              <a:defRPr sz="2575"/>
            </a:pPr>
            <a:r>
              <a:t>2. </a:t>
            </a:r>
            <a:r>
              <a:rPr b="1"/>
              <a:t>Emotion Recognition Challenges</a:t>
            </a:r>
            <a:r>
              <a:t>: Current models struggle with accurately identifying emotions in diverse conditions. </a:t>
            </a:r>
          </a:p>
          <a:p>
            <a:pPr marL="0" indent="0" algn="just" defTabSz="905510">
              <a:spcBef>
                <a:spcPts val="900"/>
              </a:spcBef>
              <a:buSzTx/>
              <a:buNone/>
              <a:defRPr sz="2575"/>
            </a:pPr>
            <a:r>
              <a:t>3. </a:t>
            </a:r>
            <a:r>
              <a:rPr b="1"/>
              <a:t>Bias and Fairness</a:t>
            </a:r>
            <a:r>
              <a:t>: Many models lack fairness and often exhibit bias, with limited ability to explain results. </a:t>
            </a:r>
          </a:p>
          <a:p>
            <a:pPr marL="0" indent="0" algn="just" defTabSz="905510">
              <a:spcBef>
                <a:spcPts val="900"/>
              </a:spcBef>
              <a:buSzTx/>
              <a:buNone/>
              <a:defRPr sz="2575"/>
            </a:pPr>
            <a:r>
              <a:t>4.</a:t>
            </a:r>
            <a:r>
              <a:rPr b="1"/>
              <a:t>Limited Integration</a:t>
            </a:r>
            <a:r>
              <a:t>: Few studies effectively combine psychological assessments with physiological indicators like facial expressions for a more comprehensive diagnosis.</a:t>
            </a:r>
          </a:p>
        </p:txBody>
      </p:sp>
      <p:sp>
        <p:nvSpPr>
          <p:cNvPr id="151" name="Date Placeholder 3"/>
          <p:cNvSpPr txBox="1"/>
          <p:nvPr/>
        </p:nvSpPr>
        <p:spPr>
          <a:xfrm>
            <a:off x="883919" y="6414760"/>
            <a:ext cx="2651762" cy="248305"/>
          </a:xfrm>
          <a:prstGeom prst="rect">
            <a:avLst/>
          </a:prstGeom>
          <a:ln w="12700">
            <a:miter lim="400000"/>
          </a:ln>
        </p:spPr>
        <p:txBody>
          <a:bodyPr lIns="45719" rIns="45719" anchor="ctr">
            <a:spAutoFit/>
          </a:bodyPr>
          <a:lstStyle>
            <a:lvl1pPr>
              <a:defRPr sz="1200">
                <a:solidFill>
                  <a:srgbClr val="888888"/>
                </a:solidFill>
              </a:defRPr>
            </a:lvl1pPr>
          </a:lstStyle>
          <a:p>
            <a:r>
              <a:t>10/24/2024</a:t>
            </a:r>
          </a:p>
        </p:txBody>
      </p:sp>
      <p:sp>
        <p:nvSpPr>
          <p:cNvPr id="152" name="Slide Number Placeholder 4"/>
          <p:cNvSpPr txBox="1"/>
          <p:nvPr>
            <p:ph type="sldNum" sz="quarter" idx="2"/>
          </p:nvPr>
        </p:nvSpPr>
        <p:spPr>
          <a:xfrm>
            <a:off x="11172418" y="6414760"/>
            <a:ext cx="181383" cy="248305"/>
          </a:xfrm>
          <a:prstGeom prst="rect">
            <a:avLst/>
          </a:prstGeom>
        </p:spPr>
        <p:txBody>
          <a:bodyPr/>
          <a:lstStyle/>
          <a:p>
            <a:fld id="{86CB4B4D-7CA3-9044-876B-883B54F8677D}" type="slidenum">
              <a:rPr/>
            </a:fld>
            <a:endParaRP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Title 1"/>
          <p:cNvSpPr txBox="1"/>
          <p:nvPr>
            <p:ph type="title"/>
          </p:nvPr>
        </p:nvSpPr>
        <p:spPr>
          <a:prstGeom prst="rect">
            <a:avLst/>
          </a:prstGeom>
        </p:spPr>
        <p:txBody>
          <a:bodyPr/>
          <a:lstStyle/>
          <a:p>
            <a:r>
              <a:t>			Problem Statement</a:t>
            </a:r>
          </a:p>
        </p:txBody>
      </p:sp>
      <p:sp>
        <p:nvSpPr>
          <p:cNvPr id="155" name="Content Placeholder 2"/>
          <p:cNvSpPr txBox="1"/>
          <p:nvPr>
            <p:ph type="body" idx="1"/>
          </p:nvPr>
        </p:nvSpPr>
        <p:spPr>
          <a:prstGeom prst="rect">
            <a:avLst/>
          </a:prstGeom>
        </p:spPr>
        <p:txBody>
          <a:bodyPr/>
          <a:lstStyle/>
          <a:p>
            <a:pPr marL="0" indent="0" algn="just">
              <a:lnSpc>
                <a:spcPct val="81000"/>
              </a:lnSpc>
              <a:buSzTx/>
              <a:buNone/>
              <a:defRPr sz="2500"/>
            </a:pPr>
            <a:r>
              <a:t>This project aims to address these gaps by developing a Depression Detection System that integrates a diagnostic quiz with real-time facial expression analysis. The system will use a classifier for quiz-based depression detection and a Convolutional Neural Network (CNN) for real-time emotion recognition. </a:t>
            </a:r>
          </a:p>
          <a:p>
            <a:pPr marL="0" indent="0" algn="just">
              <a:lnSpc>
                <a:spcPct val="81000"/>
              </a:lnSpc>
              <a:buSzTx/>
              <a:buNone/>
              <a:defRPr sz="3000" b="1"/>
            </a:pPr>
          </a:p>
          <a:p>
            <a:pPr marL="0" indent="0" algn="just">
              <a:lnSpc>
                <a:spcPct val="81000"/>
              </a:lnSpc>
              <a:buSzTx/>
              <a:buNone/>
              <a:defRPr sz="2700" b="1"/>
            </a:pPr>
            <a:r>
              <a:t>The objectives of Solution are</a:t>
            </a:r>
            <a:r>
              <a:rPr sz="2500" b="0"/>
              <a:t>: </a:t>
            </a:r>
            <a:endParaRPr sz="2500"/>
          </a:p>
          <a:p>
            <a:pPr marL="0" indent="0" algn="just">
              <a:lnSpc>
                <a:spcPct val="81000"/>
              </a:lnSpc>
              <a:buSzTx/>
              <a:buNone/>
              <a:defRPr sz="2500"/>
            </a:pPr>
            <a:r>
              <a:t>1. Incorporate Real-Time Data through facial expression analysis. </a:t>
            </a:r>
          </a:p>
          <a:p>
            <a:pPr marL="0" indent="0" algn="just">
              <a:lnSpc>
                <a:spcPct val="81000"/>
              </a:lnSpc>
              <a:buSzTx/>
              <a:buNone/>
              <a:defRPr sz="2500"/>
            </a:pPr>
            <a:r>
              <a:t>2. Enhance Emotion Detection Accuracy using CNN models. </a:t>
            </a:r>
          </a:p>
          <a:p>
            <a:pPr marL="0" indent="0" algn="just">
              <a:lnSpc>
                <a:spcPct val="81000"/>
              </a:lnSpc>
              <a:buSzTx/>
              <a:buNone/>
              <a:defRPr sz="2500"/>
            </a:pPr>
            <a:r>
              <a:t>3. Ensure Fairness and Reliability by providing a more comprehensive diagnostic tool that combines psychological and physiological data</a:t>
            </a:r>
          </a:p>
        </p:txBody>
      </p:sp>
      <p:sp>
        <p:nvSpPr>
          <p:cNvPr id="156" name="Date Placeholder 3"/>
          <p:cNvSpPr txBox="1"/>
          <p:nvPr/>
        </p:nvSpPr>
        <p:spPr>
          <a:xfrm>
            <a:off x="883919" y="6414760"/>
            <a:ext cx="2651762" cy="248305"/>
          </a:xfrm>
          <a:prstGeom prst="rect">
            <a:avLst/>
          </a:prstGeom>
          <a:ln w="12700">
            <a:miter lim="400000"/>
          </a:ln>
        </p:spPr>
        <p:txBody>
          <a:bodyPr lIns="45719" rIns="45719" anchor="ctr">
            <a:spAutoFit/>
          </a:bodyPr>
          <a:lstStyle>
            <a:lvl1pPr>
              <a:defRPr sz="1200">
                <a:solidFill>
                  <a:srgbClr val="888888"/>
                </a:solidFill>
              </a:defRPr>
            </a:lvl1pPr>
          </a:lstStyle>
          <a:p>
            <a:r>
              <a:t>10/24/2024</a:t>
            </a:r>
          </a:p>
        </p:txBody>
      </p:sp>
      <p:sp>
        <p:nvSpPr>
          <p:cNvPr id="157" name="Slide Number Placeholder 4"/>
          <p:cNvSpPr txBox="1"/>
          <p:nvPr>
            <p:ph type="sldNum" sz="quarter" idx="2"/>
          </p:nvPr>
        </p:nvSpPr>
        <p:spPr>
          <a:xfrm>
            <a:off x="11172418" y="6414760"/>
            <a:ext cx="181383" cy="248305"/>
          </a:xfrm>
          <a:prstGeom prst="rect">
            <a:avLst/>
          </a:prstGeom>
        </p:spPr>
        <p:txBody>
          <a:bodyPr/>
          <a:lstStyle/>
          <a:p>
            <a:fld id="{86CB4B4D-7CA3-9044-876B-883B54F8677D}" type="slidenum">
              <a:rPr/>
            </a:fld>
            <a:endParaRP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Title 1"/>
          <p:cNvSpPr txBox="1"/>
          <p:nvPr>
            <p:ph type="title"/>
          </p:nvPr>
        </p:nvSpPr>
        <p:spPr>
          <a:prstGeom prst="rect">
            <a:avLst/>
          </a:prstGeom>
        </p:spPr>
        <p:txBody>
          <a:bodyPr/>
          <a:lstStyle/>
          <a:p>
            <a:r>
              <a:t> Requirements Gathering</a:t>
            </a:r>
          </a:p>
        </p:txBody>
      </p:sp>
      <p:sp>
        <p:nvSpPr>
          <p:cNvPr id="160" name="Content Placeholder 2"/>
          <p:cNvSpPr txBox="1"/>
          <p:nvPr>
            <p:ph type="body" idx="1"/>
          </p:nvPr>
        </p:nvSpPr>
        <p:spPr>
          <a:xfrm>
            <a:off x="1404620" y="6040755"/>
            <a:ext cx="344805" cy="136525"/>
          </a:xfrm>
          <a:prstGeom prst="rect">
            <a:avLst/>
          </a:prstGeom>
        </p:spPr>
        <p:txBody>
          <a:bodyPr>
            <a:normAutofit fontScale="25000"/>
          </a:bodyPr>
          <a:lstStyle/>
          <a:p>
            <a:pPr marL="0" indent="0">
              <a:buNone/>
            </a:pPr>
          </a:p>
        </p:txBody>
      </p:sp>
      <p:sp>
        <p:nvSpPr>
          <p:cNvPr id="161" name="Date Placeholder 3"/>
          <p:cNvSpPr txBox="1"/>
          <p:nvPr/>
        </p:nvSpPr>
        <p:spPr>
          <a:xfrm>
            <a:off x="883919" y="6414760"/>
            <a:ext cx="2651762" cy="248305"/>
          </a:xfrm>
          <a:prstGeom prst="rect">
            <a:avLst/>
          </a:prstGeom>
          <a:ln w="12700">
            <a:miter lim="400000"/>
          </a:ln>
        </p:spPr>
        <p:txBody>
          <a:bodyPr lIns="45719" rIns="45719" anchor="ctr">
            <a:spAutoFit/>
          </a:bodyPr>
          <a:lstStyle>
            <a:lvl1pPr>
              <a:defRPr sz="1200">
                <a:solidFill>
                  <a:srgbClr val="888888"/>
                </a:solidFill>
              </a:defRPr>
            </a:lvl1pPr>
          </a:lstStyle>
          <a:p>
            <a:r>
              <a:t>10/24/2024</a:t>
            </a:r>
          </a:p>
        </p:txBody>
      </p:sp>
      <p:sp>
        <p:nvSpPr>
          <p:cNvPr id="162" name="Slide Number Placeholder 4"/>
          <p:cNvSpPr txBox="1"/>
          <p:nvPr>
            <p:ph type="sldNum" sz="quarter" idx="2"/>
          </p:nvPr>
        </p:nvSpPr>
        <p:spPr>
          <a:xfrm>
            <a:off x="11172418" y="6414760"/>
            <a:ext cx="181383" cy="248305"/>
          </a:xfrm>
          <a:prstGeom prst="rect">
            <a:avLst/>
          </a:prstGeom>
        </p:spPr>
        <p:txBody>
          <a:bodyPr/>
          <a:lstStyle/>
          <a:p>
            <a:fld id="{86CB4B4D-7CA3-9044-876B-883B54F8677D}" type="slidenum">
              <a:rPr/>
            </a:fld>
            <a:endParaRPr/>
          </a:p>
        </p:txBody>
      </p:sp>
      <p:graphicFrame>
        <p:nvGraphicFramePr>
          <p:cNvPr id="163" name="Table 6"/>
          <p:cNvGraphicFramePr/>
          <p:nvPr/>
        </p:nvGraphicFramePr>
        <p:xfrm>
          <a:off x="883920" y="1268785"/>
          <a:ext cx="10515600" cy="4175705"/>
        </p:xfrm>
        <a:graphic>
          <a:graphicData uri="http://schemas.openxmlformats.org/drawingml/2006/table">
            <a:tbl>
              <a:tblPr>
                <a:tableStyleId>{4C3C2611-4C71-4FC5-86AE-919BDF0F9419}</a:tableStyleId>
              </a:tblPr>
              <a:tblGrid>
                <a:gridCol w="5257800"/>
                <a:gridCol w="5257800"/>
              </a:tblGrid>
              <a:tr h="4175704">
                <a:tc>
                  <a:txBody>
                    <a:bodyPr/>
                    <a:lstStyle/>
                    <a:p>
                      <a:pPr algn="just">
                        <a:buSzPct val="100000"/>
                        <a:buChar char="❑"/>
                        <a:defRPr sz="1800" b="1"/>
                      </a:pPr>
                      <a:r>
                        <a:t>Non-Functional Requirements</a:t>
                      </a:r>
                    </a:p>
                    <a:p>
                      <a:pPr marL="457200" lvl="1" indent="0" algn="just">
                        <a:buSzPct val="100000"/>
                        <a:buChar char="➢"/>
                        <a:defRPr sz="1800"/>
                      </a:pPr>
                      <a:r>
                        <a:t> </a:t>
                      </a:r>
                      <a:r>
                        <a:rPr u="sng"/>
                        <a:t>Usability</a:t>
                      </a:r>
                      <a:r>
                        <a:t>: Intuitive user interface for all technical expertise levels</a:t>
                      </a:r>
                    </a:p>
                    <a:p>
                      <a:pPr marL="457200" lvl="1" indent="0" algn="just">
                        <a:buSzPct val="100000"/>
                        <a:buChar char="➢"/>
                        <a:defRPr sz="1800" u="sng"/>
                      </a:pPr>
                      <a:r>
                        <a:t>Performance</a:t>
                      </a:r>
                      <a:r>
                        <a:rPr u="none"/>
                        <a:t>: Efficient real-time facial expression analysis.</a:t>
                      </a:r>
                      <a:endParaRPr u="none"/>
                    </a:p>
                    <a:p>
                      <a:pPr marL="457200" lvl="1" indent="0" algn="just">
                        <a:buSzPct val="100000"/>
                        <a:buChar char="➢"/>
                        <a:defRPr sz="1800" u="sng"/>
                      </a:pPr>
                      <a:r>
                        <a:t>Scalability</a:t>
                      </a:r>
                      <a:r>
                        <a:rPr u="none"/>
                        <a:t>: Accommodate a large user base with quick responses.</a:t>
                      </a:r>
                      <a:endParaRPr u="none"/>
                    </a:p>
                    <a:p>
                      <a:pPr marL="457200" lvl="1" indent="0" algn="just">
                        <a:buSzPct val="100000"/>
                        <a:buChar char="➢"/>
                        <a:defRPr sz="1800" u="sng"/>
                      </a:pPr>
                      <a:r>
                        <a:t>Security</a:t>
                      </a:r>
                      <a:r>
                        <a:rPr u="none"/>
                        <a:t>: Secure storage and processing of user data.</a:t>
                      </a:r>
                      <a:endParaRPr u="none"/>
                    </a:p>
                    <a:p>
                      <a:pPr algn="just">
                        <a:defRPr sz="1800" b="1"/>
                      </a:pPr>
                    </a:p>
                    <a:p>
                      <a:pPr algn="just">
                        <a:buSzPct val="100000"/>
                        <a:buChar char="❑"/>
                        <a:defRPr sz="1800" b="1"/>
                      </a:pPr>
                      <a:r>
                        <a:t>Functional Requirements</a:t>
                      </a:r>
                    </a:p>
                    <a:p>
                      <a:pPr marL="457200" lvl="1" indent="0" algn="just">
                        <a:buSzPct val="100000"/>
                        <a:buChar char="➢"/>
                        <a:defRPr sz="1800"/>
                      </a:pPr>
                      <a:r>
                        <a:t> </a:t>
                      </a:r>
                      <a:r>
                        <a:rPr u="sng"/>
                        <a:t>Quiz Module</a:t>
                      </a:r>
                      <a:endParaRPr u="sng"/>
                    </a:p>
                    <a:p>
                      <a:pPr marL="457200" lvl="1" indent="0" algn="just">
                        <a:buSzPct val="100000"/>
                        <a:buFont typeface="Courier New" panose="02070309020205020404"/>
                        <a:buChar char="o"/>
                        <a:defRPr sz="1800"/>
                      </a:pPr>
                      <a:r>
                        <a:t>Diagnostic quiz with multiple-choice questions.</a:t>
                      </a:r>
                    </a:p>
                    <a:p>
                      <a:pPr marL="457200" lvl="1" indent="0" algn="just">
                        <a:buSzPct val="100000"/>
                        <a:buFont typeface="Courier New" panose="02070309020205020404"/>
                        <a:buChar char="o"/>
                        <a:defRPr sz="1800"/>
                      </a:pPr>
                      <a:r>
                        <a:t>Naive Bayes classifier for depression type assessment.</a:t>
                      </a:r>
                    </a:p>
                    <a:p>
                      <a:pPr marL="457200" lvl="1" indent="0" algn="just">
                        <a:buSzPct val="100000"/>
                        <a:buFont typeface="Courier New" panose="02070309020205020404"/>
                        <a:buChar char="o"/>
                        <a:defRPr sz="1800"/>
                      </a:pPr>
                      <a:r>
                        <a:t>Recommendations for clinics and experts.</a:t>
                      </a:r>
                    </a:p>
                    <a:p>
                      <a:pPr marL="457200" lvl="1" indent="0" algn="just">
                        <a:buSzPct val="100000"/>
                        <a:buFont typeface="Courier New" panose="02070309020205020404"/>
                        <a:buChar char="o"/>
                        <a:defRPr sz="1800"/>
                      </a:pPr>
                      <a:r>
                        <a:t>Interactive map for treatment facility location.</a:t>
                      </a:r>
                    </a:p>
                  </a:txBody>
                  <a:tcPr marL="45720" marR="45720" anchor="t" anchorCtr="0" horzOverflow="overflow">
                    <a:lnL w="12700">
                      <a:miter lim="400000"/>
                    </a:lnL>
                    <a:lnR w="12700">
                      <a:miter lim="400000"/>
                    </a:lnR>
                    <a:lnT w="12700">
                      <a:miter lim="400000"/>
                    </a:lnT>
                    <a:lnB w="12700">
                      <a:miter lim="400000"/>
                    </a:lnB>
                    <a:noFill/>
                  </a:tcPr>
                </a:tc>
                <a:tc>
                  <a:txBody>
                    <a:bodyPr/>
                    <a:lstStyle/>
                    <a:p>
                      <a:pPr marL="457200" lvl="1" indent="0" algn="just">
                        <a:buSzPct val="100000"/>
                        <a:buChar char="➢"/>
                        <a:defRPr sz="1800" u="sng"/>
                      </a:pPr>
                      <a:r>
                        <a:t>Facial expression analysis Module</a:t>
                      </a:r>
                    </a:p>
                    <a:p>
                      <a:pPr marL="457200" lvl="1" indent="0" algn="just">
                        <a:buSzPct val="100000"/>
                        <a:buFont typeface="Courier New" panose="02070309020205020404"/>
                        <a:buChar char="o"/>
                        <a:defRPr sz="1800"/>
                      </a:pPr>
                      <a:r>
                        <a:t>Users record a one-minute video or photo about themselves.</a:t>
                      </a:r>
                    </a:p>
                    <a:p>
                      <a:pPr marL="457200" lvl="1" indent="0" algn="just">
                        <a:buSzPct val="100000"/>
                        <a:buFont typeface="Courier New" panose="02070309020205020404"/>
                        <a:buChar char="o"/>
                        <a:defRPr sz="1800"/>
                      </a:pPr>
                      <a:r>
                        <a:t>CNN analyses facial expressions for emotional evaluation.</a:t>
                      </a:r>
                    </a:p>
                    <a:p>
                      <a:pPr marL="457200" lvl="1" indent="0" algn="just">
                        <a:buSzPct val="100000"/>
                        <a:buFont typeface="Courier New" panose="02070309020205020404"/>
                        <a:buChar char="o"/>
                        <a:defRPr sz="1800"/>
                      </a:pPr>
                      <a:r>
                        <a:t>Real-time data processing for refined diagnosis.</a:t>
                      </a:r>
                    </a:p>
                    <a:p>
                      <a:pPr marL="457200" lvl="1" indent="0" algn="just">
                        <a:buSzPct val="100000"/>
                        <a:buChar char="➢"/>
                        <a:defRPr sz="1800"/>
                      </a:pPr>
                      <a:r>
                        <a:t> </a:t>
                      </a:r>
                      <a:r>
                        <a:rPr u="sng"/>
                        <a:t>Frontend-Backend Integration</a:t>
                      </a:r>
                      <a:endParaRPr u="sng"/>
                    </a:p>
                    <a:p>
                      <a:pPr marL="457200" lvl="1" indent="0" algn="just">
                        <a:buSzPct val="100000"/>
                        <a:buFont typeface="Courier New" panose="02070309020205020404"/>
                        <a:buChar char="o"/>
                        <a:defRPr sz="1800"/>
                      </a:pPr>
                      <a:r>
                        <a:t>Seamless interface with HTML, CSS, JavaScript frontend.</a:t>
                      </a:r>
                    </a:p>
                    <a:p>
                      <a:pPr marL="457200" lvl="1" indent="0" algn="just">
                        <a:buSzPct val="100000"/>
                        <a:buFont typeface="Courier New" panose="02070309020205020404"/>
                        <a:buChar char="o"/>
                        <a:defRPr sz="1800"/>
                      </a:pPr>
                      <a:r>
                        <a:t>User data stored in a MongoDB database.</a:t>
                      </a:r>
                    </a:p>
                    <a:p>
                      <a:pPr marL="457200" lvl="1" indent="0" algn="just">
                        <a:buSzPct val="100000"/>
                        <a:buFont typeface="Courier New" panose="02070309020205020404"/>
                        <a:buChar char="o"/>
                        <a:defRPr sz="1800"/>
                      </a:pPr>
                      <a:r>
                        <a:t>Robust handling of quiz and emotion recognition errors.</a:t>
                      </a:r>
                    </a:p>
                    <a:p>
                      <a:pPr lvl="1" algn="just">
                        <a:defRPr sz="1800" b="1"/>
                      </a:pPr>
                    </a:p>
                    <a:p>
                      <a:pPr algn="just">
                        <a:buSzPct val="100000"/>
                        <a:buChar char="❑"/>
                        <a:defRPr sz="1800" b="1"/>
                      </a:pPr>
                      <a:r>
                        <a:t>Hardware Requirements</a:t>
                      </a:r>
                    </a:p>
                    <a:p>
                      <a:pPr marL="457200" lvl="1" indent="0" algn="just">
                        <a:buSzPct val="100000"/>
                        <a:buChar char="➢"/>
                        <a:defRPr sz="1800"/>
                      </a:pPr>
                      <a:r>
                        <a:t> High-Performance GPU (e.g., NVIDIA RTX 3090)</a:t>
                      </a:r>
                    </a:p>
                    <a:p>
                      <a:pPr marL="457200" lvl="1" indent="0" algn="just">
                        <a:buSzPct val="100000"/>
                        <a:buChar char="➢"/>
                        <a:defRPr sz="1800"/>
                      </a:pPr>
                      <a:r>
                        <a:t> Microphone and camera for real-time capture.</a:t>
                      </a:r>
                    </a:p>
                    <a:p>
                      <a:pPr marL="457200" lvl="1" indent="0" algn="just">
                        <a:buSzPct val="100000"/>
                        <a:buChar char="➢"/>
                        <a:defRPr sz="1800"/>
                      </a:pPr>
                      <a:r>
                        <a:t> High-capacity SSD storage.</a:t>
                      </a:r>
                    </a:p>
                    <a:p>
                      <a:pPr lvl="1" algn="just">
                        <a:defRPr sz="1800"/>
                      </a:pPr>
                    </a:p>
                    <a:p>
                      <a:pPr lvl="1" algn="just">
                        <a:defRPr sz="1800"/>
                      </a:pPr>
                    </a:p>
                    <a:p>
                      <a:pPr lvl="1" algn="just">
                        <a:defRPr sz="1800"/>
                      </a:pPr>
                    </a:p>
                  </a:txBody>
                  <a:tcPr marL="45720" marR="45720" anchor="t" anchorCtr="0" horzOverflow="overflow">
                    <a:lnL w="12700">
                      <a:miter lim="400000"/>
                    </a:lnL>
                    <a:lnR w="12700">
                      <a:miter lim="400000"/>
                    </a:lnR>
                    <a:lnT w="12700">
                      <a:miter lim="400000"/>
                    </a:lnT>
                    <a:lnB w="12700">
                      <a:miter lim="400000"/>
                    </a:lnB>
                    <a:noFill/>
                  </a:tcPr>
                </a:tc>
              </a:tr>
            </a:tbl>
          </a:graphicData>
        </a:graphic>
      </p:graphicFrame>
    </p:spTree>
  </p:cSld>
  <p:clrMapOvr>
    <a:masterClrMapping/>
  </p:clrMapOvr>
  <p:transition spd="med"/>
</p:sld>
</file>

<file path=ppt/tags/tag1.xml><?xml version="1.0" encoding="utf-8"?>
<p:tagLst xmlns:p="http://schemas.openxmlformats.org/presentationml/2006/main">
  <p:tag name="TABLE_ENDDRAG_ORIGIN_RECT" val="918*343"/>
  <p:tag name="TABLE_ENDDRAG_RECT" val="34*182*918*343"/>
</p:tagLst>
</file>

<file path=ppt/theme/theme1.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5B9BD5"/>
      </a:accent1>
      <a:accent2>
        <a:srgbClr val="ED7D31"/>
      </a:accent2>
      <a:accent3>
        <a:srgbClr val="A5A5A5"/>
      </a:accent3>
      <a:accent4>
        <a:srgbClr val="FFC000"/>
      </a:accent4>
      <a:accent5>
        <a:srgbClr val="4472C4"/>
      </a:accent5>
      <a:accent6>
        <a:srgbClr val="70AD47"/>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spPr>
      <a:bodyPr rot="0" spcFirstLastPara="1" vertOverflow="overflow" horzOverflow="overflow" vert="horz" wrap="square" lIns="45719" tIns="45719" rIns="45719" bIns="45719"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j-lt"/>
            <a:ea typeface="+mj-ea"/>
            <a:cs typeface="+mj-cs"/>
            <a:sym typeface="Calibri" panose="020F05020202040302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spDef>
    <a:lnDef>
      <a:spPr>
        <a:noFill/>
        <a:ln w="12700" cap="flat">
          <a:solidFill>
            <a:schemeClr val="accent1"/>
          </a:solidFill>
          <a:prstDash val="solid"/>
          <a:miter lim="800000"/>
        </a:ln>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lnDef>
    <a:txDef>
      <a:spPr>
        <a:noFill/>
        <a:ln w="12700" cap="flat">
          <a:noFill/>
          <a:miter lim="400000"/>
        </a:ln>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j-lt"/>
            <a:ea typeface="+mj-ea"/>
            <a:cs typeface="+mj-cs"/>
            <a:sym typeface="Calibri" panose="020F05020202040302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5B9BD5"/>
      </a:accent1>
      <a:accent2>
        <a:srgbClr val="ED7D31"/>
      </a:accent2>
      <a:accent3>
        <a:srgbClr val="A5A5A5"/>
      </a:accent3>
      <a:accent4>
        <a:srgbClr val="FFC000"/>
      </a:accent4>
      <a:accent5>
        <a:srgbClr val="4472C4"/>
      </a:accent5>
      <a:accent6>
        <a:srgbClr val="70AD47"/>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spPr>
      <a:bodyPr rot="0" spcFirstLastPara="1" vertOverflow="overflow" horzOverflow="overflow" vert="horz" wrap="square" lIns="45719" tIns="45719" rIns="45719" bIns="45719"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j-lt"/>
            <a:ea typeface="+mj-ea"/>
            <a:cs typeface="+mj-cs"/>
            <a:sym typeface="Calibri" panose="020F05020202040302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spDef>
    <a:lnDef>
      <a:spPr>
        <a:noFill/>
        <a:ln w="12700" cap="flat">
          <a:solidFill>
            <a:schemeClr val="accent1"/>
          </a:solidFill>
          <a:prstDash val="solid"/>
          <a:miter lim="800000"/>
        </a:ln>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lnDef>
    <a:txDef>
      <a:spPr>
        <a:noFill/>
        <a:ln w="12700" cap="flat">
          <a:noFill/>
          <a:miter lim="400000"/>
        </a:ln>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j-lt"/>
            <a:ea typeface="+mj-ea"/>
            <a:cs typeface="+mj-cs"/>
            <a:sym typeface="Calibri" panose="020F05020202040302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txDef>
  </a:objectDefaul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22375</Words>
  <Application>WPS Presentation</Application>
  <PresentationFormat/>
  <Paragraphs>722</Paragraphs>
  <Slides>53</Slides>
  <Notes>0</Notes>
  <HiddenSlides>0</HiddenSlides>
  <MMClips>0</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53</vt:i4>
      </vt:variant>
    </vt:vector>
  </HeadingPairs>
  <TitlesOfParts>
    <vt:vector size="69" baseType="lpstr">
      <vt:lpstr>Arial</vt:lpstr>
      <vt:lpstr>SimSun</vt:lpstr>
      <vt:lpstr>Wingdings</vt:lpstr>
      <vt:lpstr>Calibri</vt:lpstr>
      <vt:lpstr>Calibri Light</vt:lpstr>
      <vt:lpstr>Arial</vt:lpstr>
      <vt:lpstr>Times New Roman</vt:lpstr>
      <vt:lpstr>Courier New</vt:lpstr>
      <vt:lpstr>Helvetica</vt:lpstr>
      <vt:lpstr>Microsoft YaHei</vt:lpstr>
      <vt:lpstr>Arial Unicode MS</vt:lpstr>
      <vt:lpstr>Calibri</vt:lpstr>
      <vt:lpstr>Arial Rounded MT Bold</vt:lpstr>
      <vt:lpstr>Times New Roman</vt:lpstr>
      <vt:lpstr>Tw Cen MT Condensed</vt:lpstr>
      <vt:lpstr>Office Theme</vt:lpstr>
      <vt:lpstr>     SCET-MITWPU Depression Detection in humans using Machine Learning Machine Learning and Web development </vt:lpstr>
      <vt:lpstr>PowerPoint 演示文稿</vt:lpstr>
      <vt:lpstr>PowerPoint 演示文稿</vt:lpstr>
      <vt:lpstr> Literature Survey</vt:lpstr>
      <vt:lpstr>PowerPoint 演示文稿</vt:lpstr>
      <vt:lpstr>PowerPoint 演示文稿</vt:lpstr>
      <vt:lpstr>                	    Research Gaps </vt:lpstr>
      <vt:lpstr>			Problem Statement</vt:lpstr>
      <vt:lpstr> Requirements Gathering</vt:lpstr>
      <vt:lpstr> Requirements Gathering</vt:lpstr>
      <vt:lpstr>Project Timeline Diagram</vt:lpstr>
      <vt:lpstr>Project Timeline Diagram</vt:lpstr>
      <vt:lpstr> System Design [ Entire system] - Team Approach</vt:lpstr>
      <vt:lpstr> System Design [ Entire system] - Team Approach</vt:lpstr>
      <vt:lpstr> System Design [ Entire system] - Team Approach</vt:lpstr>
      <vt:lpstr> System Design [ Entire system] - Team Approach</vt:lpstr>
      <vt:lpstr> System Design [ Entire system] - Team Approach</vt:lpstr>
      <vt:lpstr> System Design [ Entire system] - Team Approach</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Individual Details</vt:lpstr>
      <vt:lpstr>PowerPoint 演示文稿</vt:lpstr>
      <vt:lpstr>PowerPoint 演示文稿</vt:lpstr>
      <vt:lpstr>PowerPoint 演示文稿</vt:lpstr>
      <vt:lpstr>PowerPoint 演示文稿</vt:lpstr>
      <vt:lpstr>System Design [Individually]</vt:lpstr>
      <vt:lpstr>    System Modules</vt:lpstr>
      <vt:lpstr>System Design – Quiz  Module</vt:lpstr>
      <vt:lpstr>System Design – Quiz  Module</vt:lpstr>
      <vt:lpstr>System Design – Quiz  Module</vt:lpstr>
      <vt:lpstr>System Design – Facial expression Module</vt:lpstr>
      <vt:lpstr>System Design – Facial expression Module</vt:lpstr>
      <vt:lpstr>System Design – Facial expression Module</vt:lpstr>
      <vt:lpstr>System Design – Recommendation Module</vt:lpstr>
      <vt:lpstr>System Design – Recommendation Module</vt:lpstr>
      <vt:lpstr>System Design – Recommendation Module</vt:lpstr>
      <vt:lpstr>Dependency of Modules</vt:lpstr>
      <vt:lpstr>Future Aspects</vt:lpstr>
      <vt:lpstr>Future Aspects</vt:lpstr>
      <vt:lpstr>Publication details</vt:lpstr>
      <vt:lpstr>Publication details</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_x000B_    SCET-MITWPU Depression Detection in humans using Machine Learning Machine Learning and Web development </dc:title>
  <dc:creator/>
  <cp:lastModifiedBy>Aryan Bansal</cp:lastModifiedBy>
  <cp:revision>3</cp:revision>
  <dcterms:created xsi:type="dcterms:W3CDTF">2024-11-17T21:31:25Z</dcterms:created>
  <dcterms:modified xsi:type="dcterms:W3CDTF">2024-11-17T21:54:17Z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E39DE24900204F5AB9955161B31B88F7_12</vt:lpwstr>
  </property>
  <property fmtid="{D5CDD505-2E9C-101B-9397-08002B2CF9AE}" pid="3" name="KSOProductBuildVer">
    <vt:lpwstr>1033-12.2.0.18911</vt:lpwstr>
  </property>
</Properties>
</file>